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</p:sldMasterIdLst>
  <p:notesMasterIdLst>
    <p:notesMasterId r:id="rId64"/>
  </p:notesMasterIdLst>
  <p:handoutMasterIdLst>
    <p:handoutMasterId r:id="rId65"/>
  </p:handoutMasterIdLst>
  <p:sldIdLst>
    <p:sldId id="600" r:id="rId2"/>
    <p:sldId id="258" r:id="rId3"/>
    <p:sldId id="489" r:id="rId4"/>
    <p:sldId id="515" r:id="rId5"/>
    <p:sldId id="539" r:id="rId6"/>
    <p:sldId id="520" r:id="rId7"/>
    <p:sldId id="494" r:id="rId8"/>
    <p:sldId id="541" r:id="rId9"/>
    <p:sldId id="547" r:id="rId10"/>
    <p:sldId id="441" r:id="rId11"/>
    <p:sldId id="585" r:id="rId12"/>
    <p:sldId id="584" r:id="rId13"/>
    <p:sldId id="570" r:id="rId14"/>
    <p:sldId id="543" r:id="rId15"/>
    <p:sldId id="556" r:id="rId16"/>
    <p:sldId id="493" r:id="rId17"/>
    <p:sldId id="544" r:id="rId18"/>
    <p:sldId id="546" r:id="rId19"/>
    <p:sldId id="453" r:id="rId20"/>
    <p:sldId id="586" r:id="rId21"/>
    <p:sldId id="587" r:id="rId22"/>
    <p:sldId id="549" r:id="rId23"/>
    <p:sldId id="551" r:id="rId24"/>
    <p:sldId id="490" r:id="rId25"/>
    <p:sldId id="447" r:id="rId26"/>
    <p:sldId id="452" r:id="rId27"/>
    <p:sldId id="571" r:id="rId28"/>
    <p:sldId id="550" r:id="rId29"/>
    <p:sldId id="481" r:id="rId30"/>
    <p:sldId id="572" r:id="rId31"/>
    <p:sldId id="578" r:id="rId32"/>
    <p:sldId id="579" r:id="rId33"/>
    <p:sldId id="580" r:id="rId34"/>
    <p:sldId id="581" r:id="rId35"/>
    <p:sldId id="436" r:id="rId36"/>
    <p:sldId id="458" r:id="rId37"/>
    <p:sldId id="588" r:id="rId38"/>
    <p:sldId id="597" r:id="rId39"/>
    <p:sldId id="598" r:id="rId40"/>
    <p:sldId id="599" r:id="rId41"/>
    <p:sldId id="594" r:id="rId42"/>
    <p:sldId id="521" r:id="rId43"/>
    <p:sldId id="459" r:id="rId44"/>
    <p:sldId id="491" r:id="rId45"/>
    <p:sldId id="562" r:id="rId46"/>
    <p:sldId id="460" r:id="rId47"/>
    <p:sldId id="463" r:id="rId48"/>
    <p:sldId id="461" r:id="rId49"/>
    <p:sldId id="553" r:id="rId50"/>
    <p:sldId id="522" r:id="rId51"/>
    <p:sldId id="523" r:id="rId52"/>
    <p:sldId id="530" r:id="rId53"/>
    <p:sldId id="535" r:id="rId54"/>
    <p:sldId id="582" r:id="rId55"/>
    <p:sldId id="576" r:id="rId56"/>
    <p:sldId id="583" r:id="rId57"/>
    <p:sldId id="527" r:id="rId58"/>
    <p:sldId id="577" r:id="rId59"/>
    <p:sldId id="528" r:id="rId60"/>
    <p:sldId id="595" r:id="rId61"/>
    <p:sldId id="596" r:id="rId62"/>
    <p:sldId id="533" r:id="rId63"/>
  </p:sldIdLst>
  <p:sldSz cx="12192000" cy="6858000"/>
  <p:notesSz cx="7315200" cy="9601200"/>
  <p:custDataLst>
    <p:tags r:id="rId6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 autoAdjust="0"/>
    <p:restoredTop sz="96401" autoAdjust="0"/>
  </p:normalViewPr>
  <p:slideViewPr>
    <p:cSldViewPr>
      <p:cViewPr>
        <p:scale>
          <a:sx n="67" d="100"/>
          <a:sy n="67" d="100"/>
        </p:scale>
        <p:origin x="-824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23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24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48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A* expanded 8100 ; Path cost = 33</a:t>
            </a:r>
          </a:p>
          <a:p>
            <a:r>
              <a:rPr lang="en-US" smtClean="0">
                <a:latin typeface="Arial" charset="0"/>
              </a:rPr>
              <a:t>UCS expanded 25263 . Path cost = 33</a:t>
            </a:r>
          </a:p>
          <a:p>
            <a:r>
              <a:rPr lang="en-US" smtClean="0">
                <a:latin typeface="Arial" charset="0"/>
              </a:rPr>
              <a:t>Greedy expanded 10 . Path cost = 41</a:t>
            </a:r>
          </a:p>
          <a:p>
            <a:r>
              <a:rPr lang="en-US" smtClean="0">
                <a:latin typeface="Arial" charset="0"/>
              </a:rPr>
              <a:t>[0, 7, 5, 3, 2, 1, 4, 6]</a:t>
            </a:r>
          </a:p>
          <a:p>
            <a:r>
              <a:rPr lang="en-US" smtClean="0">
                <a:latin typeface="Arial" charset="0"/>
              </a:rPr>
              <a:t>(7, 0, 5, 3, 2, 1, 4, 6)</a:t>
            </a:r>
          </a:p>
          <a:p>
            <a:r>
              <a:rPr lang="en-US" smtClean="0">
                <a:latin typeface="Arial" charset="0"/>
              </a:rPr>
              <a:t>(6, 4, 1, 2, 3, 5, 0, 7)</a:t>
            </a:r>
          </a:p>
          <a:p>
            <a:r>
              <a:rPr lang="en-US" smtClean="0">
                <a:latin typeface="Arial" charset="0"/>
              </a:rPr>
              <a:t>(3, 2, 1, 4, 6, 5, 0, 7)</a:t>
            </a:r>
          </a:p>
          <a:p>
            <a:r>
              <a:rPr lang="en-US" smtClean="0">
                <a:latin typeface="Arial" charset="0"/>
              </a:rPr>
              <a:t>(1, 2, 3, 4, 6, 5, 0, 7)</a:t>
            </a:r>
          </a:p>
          <a:p>
            <a:r>
              <a:rPr lang="en-US" smtClean="0">
                <a:latin typeface="Arial" charset="0"/>
              </a:rPr>
              <a:t>(5, 6, 4, 3, 2, 1, 0, 7)</a:t>
            </a:r>
          </a:p>
          <a:p>
            <a:r>
              <a:rPr lang="en-US" smtClean="0">
                <a:latin typeface="Arial" charset="0"/>
              </a:rPr>
              <a:t>(6, 5, 4, 3, 2, 1, 0, 7)</a:t>
            </a:r>
          </a:p>
          <a:p>
            <a:r>
              <a:rPr lang="en-US" smtClean="0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7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A* expanded 8100 ; Path cost = 33</a:t>
            </a:r>
          </a:p>
          <a:p>
            <a:r>
              <a:rPr lang="en-US" smtClean="0">
                <a:latin typeface="Arial" charset="0"/>
              </a:rPr>
              <a:t>UCS expanded 25263 . Path cost = 33</a:t>
            </a:r>
          </a:p>
          <a:p>
            <a:r>
              <a:rPr lang="en-US" smtClean="0">
                <a:latin typeface="Arial" charset="0"/>
              </a:rPr>
              <a:t>Greedy expanded 10 . Path cost = 41</a:t>
            </a:r>
          </a:p>
          <a:p>
            <a:r>
              <a:rPr lang="en-US" smtClean="0">
                <a:latin typeface="Arial" charset="0"/>
              </a:rPr>
              <a:t>[0, 7, 5, 3, 2, 1, 4, 6]</a:t>
            </a:r>
          </a:p>
          <a:p>
            <a:r>
              <a:rPr lang="en-US" smtClean="0">
                <a:latin typeface="Arial" charset="0"/>
              </a:rPr>
              <a:t>(7, 0, 5, 3, 2, 1, 4, 6)</a:t>
            </a:r>
          </a:p>
          <a:p>
            <a:r>
              <a:rPr lang="en-US" smtClean="0">
                <a:latin typeface="Arial" charset="0"/>
              </a:rPr>
              <a:t>(6, 4, 1, 2, 3, 5, 0, 7)</a:t>
            </a:r>
          </a:p>
          <a:p>
            <a:r>
              <a:rPr lang="en-US" smtClean="0">
                <a:latin typeface="Arial" charset="0"/>
              </a:rPr>
              <a:t>(3, 2, 1, 4, 6, 5, 0, 7)</a:t>
            </a:r>
          </a:p>
          <a:p>
            <a:r>
              <a:rPr lang="en-US" smtClean="0">
                <a:latin typeface="Arial" charset="0"/>
              </a:rPr>
              <a:t>(1, 2, 3, 4, 6, 5, 0, 7)</a:t>
            </a:r>
          </a:p>
          <a:p>
            <a:r>
              <a:rPr lang="en-US" smtClean="0">
                <a:latin typeface="Arial" charset="0"/>
              </a:rPr>
              <a:t>(5, 6, 4, 3, 2, 1, 0, 7)</a:t>
            </a:r>
          </a:p>
          <a:p>
            <a:r>
              <a:rPr lang="en-US" smtClean="0">
                <a:latin typeface="Arial" charset="0"/>
              </a:rPr>
              <a:t>(6, 5, 4, 3, 2, 1, 0, 7)</a:t>
            </a:r>
          </a:p>
          <a:p>
            <a:r>
              <a:rPr lang="en-US" smtClean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1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5" indent="0">
              <a:buNone/>
              <a:defRPr sz="1900"/>
            </a:lvl2pPr>
            <a:lvl3pPr marL="914309" indent="0">
              <a:buNone/>
              <a:defRPr sz="1600"/>
            </a:lvl3pPr>
            <a:lvl4pPr marL="1371464" indent="0">
              <a:buNone/>
              <a:defRPr sz="1500"/>
            </a:lvl4pPr>
            <a:lvl5pPr marL="1828618" indent="0">
              <a:buNone/>
              <a:defRPr sz="1500"/>
            </a:lvl5pPr>
            <a:lvl6pPr marL="2285774" indent="0">
              <a:buNone/>
              <a:defRPr sz="1500"/>
            </a:lvl6pPr>
            <a:lvl7pPr marL="2742926" indent="0">
              <a:buNone/>
              <a:defRPr sz="1500"/>
            </a:lvl7pPr>
            <a:lvl8pPr marL="3200080" indent="0">
              <a:buNone/>
              <a:defRPr sz="1500"/>
            </a:lvl8pPr>
            <a:lvl9pPr marL="365723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4" indent="0">
              <a:buNone/>
              <a:defRPr sz="2000"/>
            </a:lvl4pPr>
            <a:lvl5pPr marL="1828618" indent="0">
              <a:buNone/>
              <a:defRPr sz="2000"/>
            </a:lvl5pPr>
            <a:lvl6pPr marL="2285774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5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B Titr" pitchFamily="2" charset="-7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6" indent="-3428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B Zar" pitchFamily="2" charset="-78"/>
        </a:defRPr>
      </a:lvl1pPr>
      <a:lvl2pPr marL="742876" indent="-28572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  <a:cs typeface="B Zar" pitchFamily="2" charset="-78"/>
        </a:defRPr>
      </a:lvl2pPr>
      <a:lvl3pPr marL="1142886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  <a:cs typeface="B Zar" pitchFamily="2" charset="-78"/>
        </a:defRPr>
      </a:lvl3pPr>
      <a:lvl4pPr marL="1600040" indent="-22857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4pPr>
      <a:lvl5pPr marL="2057195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5pPr>
      <a:lvl6pPr marL="2514349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0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658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81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4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1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0.png"/><Relationship Id="rId5" Type="http://schemas.openxmlformats.org/officeDocument/2006/relationships/tags" Target="../tags/tag10.xml"/><Relationship Id="rId10" Type="http://schemas.openxmlformats.org/officeDocument/2006/relationships/image" Target="../media/image34.png"/><Relationship Id="rId4" Type="http://schemas.openxmlformats.org/officeDocument/2006/relationships/tags" Target="../tags/tag9.xml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4.xml"/><Relationship Id="rId7" Type="http://schemas.openxmlformats.org/officeDocument/2006/relationships/image" Target="../media/image3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16.xml"/><Relationship Id="rId10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9.xml"/><Relationship Id="rId7" Type="http://schemas.openxmlformats.org/officeDocument/2006/relationships/image" Target="../media/image3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tags" Target="../tags/tag22.xml"/><Relationship Id="rId16" Type="http://schemas.openxmlformats.org/officeDocument/2006/relationships/image" Target="../media/image5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49.png"/><Relationship Id="rId5" Type="http://schemas.openxmlformats.org/officeDocument/2006/relationships/tags" Target="../tags/tag25.xml"/><Relationship Id="rId15" Type="http://schemas.openxmlformats.org/officeDocument/2006/relationships/image" Target="../media/image53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31.xml"/><Relationship Id="rId7" Type="http://schemas.openxmlformats.org/officeDocument/2006/relationships/image" Target="../media/image3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5" Type="http://schemas.openxmlformats.org/officeDocument/2006/relationships/tags" Target="../tags/tag33.xml"/><Relationship Id="rId10" Type="http://schemas.openxmlformats.org/officeDocument/2006/relationships/image" Target="../media/image65.png"/><Relationship Id="rId4" Type="http://schemas.openxmlformats.org/officeDocument/2006/relationships/tags" Target="../tags/tag32.xml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5"/>
            <a:ext cx="12192000" cy="1470025"/>
          </a:xfrm>
        </p:spPr>
        <p:txBody>
          <a:bodyPr/>
          <a:lstStyle/>
          <a:p>
            <a:pPr eaLnBrk="1" hangingPunct="1"/>
            <a:r>
              <a:rPr lang="fa-IR" dirty="0" smtClean="0"/>
              <a:t>هوش مصنوعی</a:t>
            </a: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fa-IR" sz="4300" dirty="0" smtClean="0"/>
              <a:t>جستجوی آگاهانه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1"/>
            <a:ext cx="12192000" cy="76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dirty="0">
                <a:latin typeface="Calibri"/>
                <a:cs typeface="B Compset" pitchFamily="2" charset="-78"/>
              </a:rPr>
              <a:t>دانشگاه </a:t>
            </a:r>
            <a:r>
              <a:rPr lang="fa-IR" dirty="0" smtClean="0">
                <a:latin typeface="Calibri"/>
                <a:cs typeface="B Compset" pitchFamily="2" charset="-78"/>
              </a:rPr>
              <a:t>ایلام</a:t>
            </a:r>
            <a:endParaRPr lang="en-US" dirty="0" smtClean="0">
              <a:latin typeface="Calibri"/>
              <a:cs typeface="B Compset" pitchFamily="2" charset="-78"/>
            </a:endParaRPr>
          </a:p>
          <a:p>
            <a:pPr algn="ctr" rtl="1">
              <a:spcBef>
                <a:spcPct val="50000"/>
              </a:spcBef>
            </a:pPr>
            <a:r>
              <a:rPr lang="fa-IR" dirty="0" smtClean="0">
                <a:latin typeface="Calibri"/>
                <a:cs typeface="B Nazanin" pitchFamily="2" charset="-78"/>
              </a:rPr>
              <a:t>(در تهیه ی این اسلایدها از مطالب موجود در </a:t>
            </a:r>
            <a:r>
              <a:rPr lang="en-US" sz="1600" dirty="0" smtClean="0">
                <a:cs typeface="B Nazanin" pitchFamily="2" charset="-78"/>
              </a:rPr>
              <a:t>ai.berkeley.edu</a:t>
            </a:r>
            <a:r>
              <a:rPr lang="fa-IR" dirty="0" smtClean="0">
                <a:cs typeface="B Nazanin" pitchFamily="2" charset="-78"/>
              </a:rPr>
              <a:t> استفاده شده است)</a:t>
            </a:r>
            <a:endParaRPr lang="en-US" dirty="0">
              <a:latin typeface="Calibri"/>
              <a:cs typeface="B Nazanin" pitchFamily="2" charset="-78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026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جستجوی با هزینه ی یکنواخت</a:t>
            </a:r>
            <a:endParaRPr lang="en-US" dirty="0" smtClean="0"/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راهبرد: گسترش مسیرهای کم هزینه تر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مزایا: </a:t>
            </a:r>
            <a:r>
              <a:rPr lang="en-US" sz="2800" dirty="0" smtClean="0"/>
              <a:t>UCS</a:t>
            </a:r>
            <a:r>
              <a:rPr lang="fa-IR" sz="2800" dirty="0" smtClean="0"/>
              <a:t> کامل و بهینه است. 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معایب</a:t>
            </a:r>
            <a:r>
              <a:rPr lang="en-US" sz="2800" dirty="0" smtClean="0"/>
              <a:t>: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fa-IR" sz="2400" dirty="0" smtClean="0"/>
              <a:t>در تمام جهتها مسیرها را باز می کند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fa-IR" sz="2400" dirty="0" smtClean="0"/>
              <a:t>هیچ فرضی راجع به مکان هدف ندارد</a:t>
            </a:r>
            <a:endParaRPr lang="en-US" sz="2400" dirty="0" smtClean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 smtClean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دموی </a:t>
            </a:r>
            <a:r>
              <a:rPr lang="en-US" dirty="0" smtClean="0"/>
              <a:t>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دموی </a:t>
            </a:r>
            <a:r>
              <a:rPr lang="en-US" dirty="0" smtClean="0"/>
              <a:t>UCS</a:t>
            </a:r>
            <a:r>
              <a:rPr lang="fa-IR" dirty="0" smtClean="0"/>
              <a:t>: </a:t>
            </a:r>
            <a:r>
              <a:rPr lang="en-US" dirty="0" err="1" smtClean="0"/>
              <a:t>Pacman</a:t>
            </a:r>
            <a:endParaRPr lang="en-US" dirty="0"/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جستجوی آگاهانه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ابتکار</a:t>
            </a:r>
            <a:endParaRPr lang="en-US" dirty="0" smtClean="0"/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7244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a-IR" sz="2800" kern="0" dirty="0" smtClean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ابتکار:</a:t>
            </a:r>
          </a:p>
          <a:p>
            <a:pPr marL="800055" lvl="1" indent="-342866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a-IR" sz="2400" kern="0" dirty="0" smtClean="0">
                <a:latin typeface="Calibri" pitchFamily="34" charset="0"/>
                <a:cs typeface="B Nazanin" pitchFamily="2" charset="-78"/>
              </a:rPr>
              <a:t>تابعی که فاصله ی حالت از هدف را تخمین می زند.</a:t>
            </a:r>
          </a:p>
          <a:p>
            <a:pPr marL="800055" lvl="1" indent="-342866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a-IR" sz="2400" kern="0" dirty="0">
                <a:latin typeface="Calibri" pitchFamily="34" charset="0"/>
                <a:cs typeface="B Nazanin" pitchFamily="2" charset="-78"/>
              </a:rPr>
              <a:t>هر مساله ای </a:t>
            </a:r>
            <a:r>
              <a:rPr lang="fa-IR" sz="2400" kern="0" dirty="0" smtClean="0">
                <a:latin typeface="Calibri" pitchFamily="34" charset="0"/>
                <a:cs typeface="B Nazanin" pitchFamily="2" charset="-78"/>
              </a:rPr>
              <a:t>به ابتکار خاص خودش نیاز دارد.</a:t>
            </a:r>
          </a:p>
          <a:p>
            <a:pPr marL="800055" lvl="1" indent="-342866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a-IR" sz="2400" kern="0" dirty="0" smtClean="0">
                <a:latin typeface="Calibri" pitchFamily="34" charset="0"/>
                <a:cs typeface="B Nazanin" pitchFamily="2" charset="-78"/>
              </a:rPr>
              <a:t>مثال: استفاده از فاصله منهتن یا اقلیدسی مساله زیر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1704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52514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228725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3902542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تابع ابتکار برای نقشه ی رومانی </a:t>
            </a:r>
            <a:endParaRPr 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مثال دیگر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 rtl="1"/>
            <a:r>
              <a:rPr lang="fa-IR" sz="2800" dirty="0" smtClean="0">
                <a:latin typeface="Calibri" pitchFamily="34" charset="0"/>
                <a:cs typeface="B Nazanin" pitchFamily="2" charset="-78"/>
              </a:rPr>
              <a:t>ابتکار: تعداد کیکهای بزرگ که در جای خود نیستند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جستجوی حریصانه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-457199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1353800" cy="939800"/>
          </a:xfrm>
        </p:spPr>
        <p:txBody>
          <a:bodyPr/>
          <a:lstStyle/>
          <a:p>
            <a:pPr algn="r" rtl="1" eaLnBrk="1" hangingPunct="1"/>
            <a:r>
              <a:rPr lang="fa-IR" dirty="0" smtClean="0"/>
              <a:t>جستجوی حریصانه</a:t>
            </a:r>
            <a:endParaRPr lang="en-US" dirty="0" smtClean="0"/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10287000" cy="3795717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800" dirty="0" smtClean="0"/>
              <a:t>نودهای نزدیکتر را زودتر باز کن</a:t>
            </a:r>
            <a:endParaRPr lang="en-US" sz="2800" dirty="0" smtClean="0"/>
          </a:p>
          <a:p>
            <a:pPr algn="r" rtl="1" eaLnBrk="1" hangingPunct="1">
              <a:lnSpc>
                <a:spcPct val="90000"/>
              </a:lnSpc>
            </a:pPr>
            <a:r>
              <a:rPr lang="fa-IR" sz="2800" dirty="0" smtClean="0"/>
              <a:t>مشکل؟</a:t>
            </a:r>
            <a:endParaRPr lang="en-US" sz="2800" dirty="0" smtClean="0"/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357270" y="-76201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55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جستجوی حریصانه</a:t>
            </a:r>
            <a:endParaRPr lang="en-US" dirty="0" smtClean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465777"/>
            <a:ext cx="7086600" cy="48768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راهبرد: نودی که به هدف نزدیکتر است را زودتر باز کن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fa-IR" sz="2400" dirty="0" smtClean="0"/>
              <a:t>ابتکار: برای هر حالت، کمترین فاصله نسبت به نزدیکترین هدف را تخمین بزن</a:t>
            </a:r>
          </a:p>
          <a:p>
            <a:pPr lvl="1" algn="r" rtl="1" eaLnBrk="1" hangingPunct="1">
              <a:lnSpc>
                <a:spcPct val="80000"/>
              </a:lnSpc>
            </a:pPr>
            <a:endParaRPr lang="fa-IR" sz="2400" dirty="0" smtClean="0"/>
          </a:p>
          <a:p>
            <a:pPr lvl="1" algn="r" rtl="1" eaLnBrk="1" hangingPunct="1">
              <a:lnSpc>
                <a:spcPct val="80000"/>
              </a:lnSpc>
            </a:pPr>
            <a:endParaRPr lang="en-US" sz="1200" dirty="0" smtClean="0"/>
          </a:p>
          <a:p>
            <a:pPr algn="r" rtl="1" eaLnBrk="1" hangingPunct="1">
              <a:lnSpc>
                <a:spcPct val="80000"/>
              </a:lnSpc>
            </a:pPr>
            <a:endParaRPr lang="en-US" sz="2800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حالت رایج: </a:t>
            </a:r>
          </a:p>
          <a:p>
            <a:pPr lvl="1" algn="r" rtl="1">
              <a:lnSpc>
                <a:spcPct val="80000"/>
              </a:lnSpc>
            </a:pPr>
            <a:r>
              <a:rPr lang="fa-IR" sz="2400" dirty="0" smtClean="0"/>
              <a:t>روش بهتر-زودتر شما را مستقیما به سمت یک هدف (که لزوماً بتهرین نیست) می برد.</a:t>
            </a:r>
          </a:p>
          <a:p>
            <a:pPr lvl="1" algn="r" rtl="1">
              <a:lnSpc>
                <a:spcPct val="80000"/>
              </a:lnSpc>
            </a:pPr>
            <a:endParaRPr lang="en-US" sz="2400" dirty="0" smtClean="0"/>
          </a:p>
          <a:p>
            <a:pPr algn="r" rtl="1" eaLnBrk="1" hangingPunct="1">
              <a:lnSpc>
                <a:spcPct val="80000"/>
              </a:lnSpc>
            </a:pPr>
            <a:endParaRPr lang="en-US" sz="1200" dirty="0" smtClean="0"/>
          </a:p>
          <a:p>
            <a:pPr algn="r" rtl="1" eaLnBrk="1" hangingPunct="1">
              <a:lnSpc>
                <a:spcPct val="80000"/>
              </a:lnSpc>
            </a:pPr>
            <a:endParaRPr lang="en-US" sz="2800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بدترین حالت: ممکن است شبیه </a:t>
            </a:r>
            <a:r>
              <a:rPr lang="en-US" sz="2800" dirty="0" smtClean="0"/>
              <a:t>DFS</a:t>
            </a:r>
            <a:r>
              <a:rPr lang="fa-IR" sz="2800" dirty="0" smtClean="0"/>
              <a:t> که بد راهنمایی شده است کار کند.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2109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762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1884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2360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2014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1997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2398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2608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2116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41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1963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2439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2093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2076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2478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2227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2195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عناوین</a:t>
            </a:r>
            <a:endParaRPr lang="en-US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781800" y="1214436"/>
            <a:ext cx="4546600" cy="4729164"/>
          </a:xfrm>
        </p:spPr>
        <p:txBody>
          <a:bodyPr/>
          <a:lstStyle/>
          <a:p>
            <a:pPr algn="r" rtl="1" eaLnBrk="1" hangingPunct="1"/>
            <a:endParaRPr lang="en-US" sz="3600" dirty="0" smtClean="0"/>
          </a:p>
          <a:p>
            <a:pPr algn="r" rtl="1" eaLnBrk="1" hangingPunct="1"/>
            <a:r>
              <a:rPr lang="fa-IR" sz="3600" dirty="0" smtClean="0"/>
              <a:t>جستجوی آگاهانه</a:t>
            </a:r>
            <a:endParaRPr lang="en-US" sz="3600" dirty="0" smtClean="0"/>
          </a:p>
          <a:p>
            <a:pPr lvl="1" algn="r" rtl="1"/>
            <a:r>
              <a:rPr lang="fa-IR" sz="3200" dirty="0" smtClean="0"/>
              <a:t>ابتکار</a:t>
            </a:r>
            <a:endParaRPr lang="en-US" sz="3200" dirty="0" smtClean="0"/>
          </a:p>
          <a:p>
            <a:pPr lvl="1" algn="r" rtl="1"/>
            <a:r>
              <a:rPr lang="fa-IR" sz="3200" dirty="0" smtClean="0"/>
              <a:t>جستجوی حریصانه</a:t>
            </a:r>
            <a:endParaRPr lang="en-US" sz="3200" dirty="0" smtClean="0"/>
          </a:p>
          <a:p>
            <a:pPr lvl="1" algn="r" rtl="1"/>
            <a:r>
              <a:rPr lang="fa-IR" sz="3200" dirty="0" smtClean="0"/>
              <a:t>جستجوی </a:t>
            </a:r>
            <a:r>
              <a:rPr lang="en-US" sz="3200" dirty="0" smtClean="0"/>
              <a:t>A*</a:t>
            </a:r>
          </a:p>
          <a:p>
            <a:pPr lvl="2" algn="r" rtl="1"/>
            <a:endParaRPr lang="en-US" sz="2800" dirty="0" smtClean="0"/>
          </a:p>
          <a:p>
            <a:pPr algn="r" rtl="1" eaLnBrk="1" hangingPunct="1"/>
            <a:r>
              <a:rPr lang="fa-IR" sz="3600" dirty="0" smtClean="0"/>
              <a:t>جستجوی مبتنی بر گراف</a:t>
            </a:r>
            <a:endParaRPr lang="en-US" sz="3600" dirty="0" smtClean="0"/>
          </a:p>
          <a:p>
            <a:pPr lvl="2" algn="r" rtl="1"/>
            <a:endParaRPr lang="en-US" sz="2800" dirty="0" smtClean="0"/>
          </a:p>
          <a:p>
            <a:pPr lvl="1" algn="r" rtl="1" eaLnBrk="1" hangingPunct="1"/>
            <a:endParaRPr lang="en-US" sz="3200" dirty="0" smtClean="0"/>
          </a:p>
          <a:p>
            <a:pPr algn="r" rtl="1" eaLnBrk="1" hangingPunct="1"/>
            <a:endParaRPr lang="en-US" sz="3600" dirty="0" smtClean="0"/>
          </a:p>
          <a:p>
            <a:pPr algn="r" rtl="1" eaLnBrk="1" hangingPunct="1"/>
            <a:endParaRPr lang="en-US" sz="3600" dirty="0" smtClean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1371600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دموی جستجوی حریصانه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sz="4000" dirty="0" smtClean="0"/>
              <a:t>دموی جستجوی حریصانه در </a:t>
            </a:r>
            <a:r>
              <a:rPr lang="en-US" sz="4000" dirty="0" err="1" smtClean="0"/>
              <a:t>pacman</a:t>
            </a:r>
            <a:endParaRPr lang="en-US" sz="4000" dirty="0"/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جستجوی </a:t>
            </a:r>
            <a:r>
              <a:rPr lang="en-US" dirty="0" smtClean="0"/>
              <a:t>A*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199" y="-31586"/>
            <a:ext cx="12110926" cy="75753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جستجوی </a:t>
            </a:r>
            <a:r>
              <a:rPr lang="en-US" dirty="0" smtClean="0"/>
              <a:t>A*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95599" y="1457326"/>
            <a:ext cx="2667000" cy="1990756"/>
            <a:chOff x="2895599" y="1457326"/>
            <a:chExt cx="2667000" cy="1990756"/>
          </a:xfrm>
        </p:grpSpPr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3276600" y="3047974"/>
              <a:ext cx="15240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UCS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599" y="1457326"/>
              <a:ext cx="2667000" cy="154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6543675" y="1295400"/>
            <a:ext cx="2905125" cy="2152682"/>
            <a:chOff x="6543675" y="1295400"/>
            <a:chExt cx="2905125" cy="2152682"/>
          </a:xfrm>
        </p:grpSpPr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7448550" y="3047974"/>
              <a:ext cx="15240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Greedy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675" y="1295400"/>
              <a:ext cx="2905125" cy="1885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800600" y="3533775"/>
            <a:ext cx="2647950" cy="3095625"/>
            <a:chOff x="4800600" y="3533775"/>
            <a:chExt cx="2647950" cy="3095625"/>
          </a:xfrm>
        </p:grpSpPr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562599" y="6229292"/>
              <a:ext cx="15240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A*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3533775"/>
              <a:ext cx="2647950" cy="2714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>
                <a:latin typeface="Calibri"/>
              </a:rPr>
              <a:t>ترکیب </a:t>
            </a:r>
            <a:r>
              <a:rPr lang="en-US" dirty="0" smtClean="0">
                <a:latin typeface="Calibri"/>
              </a:rPr>
              <a:t>UCS</a:t>
            </a:r>
            <a:r>
              <a:rPr lang="fa-IR" dirty="0" smtClean="0">
                <a:latin typeface="Calibri"/>
              </a:rPr>
              <a:t> و حریصانه</a:t>
            </a:r>
            <a:endParaRPr lang="en-US" dirty="0" smtClean="0">
              <a:latin typeface="Calibri"/>
            </a:endParaRP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1609725" y="1143000"/>
            <a:ext cx="8229600" cy="5029200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3333FF"/>
                </a:solidFill>
                <a:latin typeface="Calibri"/>
                <a:cs typeface="B Nazanin" pitchFamily="2" charset="-78"/>
              </a:rPr>
              <a:t>Uniform-cost</a:t>
            </a:r>
            <a:r>
              <a:rPr lang="en-US" sz="2300" dirty="0" smtClean="0">
                <a:latin typeface="Calibri"/>
                <a:cs typeface="B Nazanin" pitchFamily="2" charset="-78"/>
              </a:rPr>
              <a:t> </a:t>
            </a:r>
            <a:r>
              <a:rPr lang="fa-IR" sz="2300" dirty="0" smtClean="0">
                <a:solidFill>
                  <a:schemeClr val="tx2"/>
                </a:solidFill>
                <a:latin typeface="Calibri"/>
                <a:cs typeface="B Nazanin" pitchFamily="2" charset="-78"/>
              </a:rPr>
              <a:t> مسیرها را بر اساس هزینه مسیر یا هزینه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B Nazanin" pitchFamily="2" charset="-78"/>
              </a:rPr>
              <a:t>backward </a:t>
            </a:r>
            <a:r>
              <a:rPr lang="fa-IR" sz="2300" dirty="0" smtClean="0">
                <a:solidFill>
                  <a:schemeClr val="tx2"/>
                </a:solidFill>
                <a:latin typeface="Calibri"/>
                <a:cs typeface="B Nazanin" pitchFamily="2" charset="-78"/>
              </a:rPr>
              <a:t> یا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B Nazanin" pitchFamily="2" charset="-78"/>
              </a:rPr>
              <a:t>g(n)</a:t>
            </a:r>
            <a:r>
              <a:rPr lang="fa-IR" sz="2300" dirty="0" smtClean="0">
                <a:solidFill>
                  <a:schemeClr val="tx2"/>
                </a:solidFill>
                <a:latin typeface="Calibri"/>
                <a:cs typeface="B Nazanin" pitchFamily="2" charset="-78"/>
              </a:rPr>
              <a:t> مرتب می کند</a:t>
            </a:r>
            <a:endParaRPr lang="en-US" sz="2300" dirty="0" smtClean="0">
              <a:solidFill>
                <a:schemeClr val="tx2"/>
              </a:solidFill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r>
              <a:rPr lang="fa-IR" sz="2300" dirty="0" smtClean="0">
                <a:solidFill>
                  <a:srgbClr val="CC0000"/>
                </a:solidFill>
                <a:latin typeface="Calibri"/>
                <a:cs typeface="B Nazanin" pitchFamily="2" charset="-78"/>
              </a:rPr>
              <a:t>حریصانه </a:t>
            </a:r>
            <a:r>
              <a:rPr lang="fa-IR" sz="2300" dirty="0" smtClean="0">
                <a:solidFill>
                  <a:schemeClr val="tx2"/>
                </a:solidFill>
                <a:latin typeface="Calibri"/>
                <a:cs typeface="B Nazanin" pitchFamily="2" charset="-78"/>
              </a:rPr>
              <a:t>مسیرها را بر اساس نزدیکی به هدف یا هزینه ی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B Nazanin" pitchFamily="2" charset="-78"/>
              </a:rPr>
              <a:t>forward </a:t>
            </a:r>
            <a:r>
              <a:rPr lang="fa-IR" sz="2300" dirty="0" smtClean="0">
                <a:solidFill>
                  <a:schemeClr val="tx2"/>
                </a:solidFill>
                <a:latin typeface="Calibri"/>
                <a:cs typeface="B Nazanin" pitchFamily="2" charset="-78"/>
              </a:rPr>
              <a:t>  یا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B Nazanin" pitchFamily="2" charset="-78"/>
              </a:rPr>
              <a:t>h(n)</a:t>
            </a:r>
            <a:r>
              <a:rPr lang="fa-IR" sz="2300" dirty="0" smtClean="0">
                <a:solidFill>
                  <a:schemeClr val="tx2"/>
                </a:solidFill>
                <a:latin typeface="Calibri"/>
                <a:cs typeface="B Nazanin" pitchFamily="2" charset="-78"/>
              </a:rPr>
              <a:t> مرتب می کند. </a:t>
            </a:r>
            <a:endParaRPr lang="en-US" sz="2300" i="1" dirty="0" smtClean="0">
              <a:solidFill>
                <a:schemeClr val="tx2"/>
              </a:solidFill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endParaRPr lang="en-US" sz="2300" dirty="0" smtClean="0">
              <a:solidFill>
                <a:schemeClr val="tx2"/>
              </a:solidFill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r>
              <a:rPr lang="fa-IR" sz="2300" dirty="0" smtClean="0">
                <a:solidFill>
                  <a:srgbClr val="CC00CC"/>
                </a:solidFill>
                <a:latin typeface="Calibri"/>
                <a:cs typeface="B Nazanin" pitchFamily="2" charset="-78"/>
              </a:rPr>
              <a:t>جستجوی</a:t>
            </a:r>
            <a:r>
              <a:rPr lang="en-US" sz="2300" dirty="0" smtClean="0">
                <a:solidFill>
                  <a:srgbClr val="CC00CC"/>
                </a:solidFill>
                <a:latin typeface="Calibri"/>
                <a:cs typeface="B Nazanin" pitchFamily="2" charset="-78"/>
              </a:rPr>
              <a:t>A* </a:t>
            </a:r>
            <a:r>
              <a:rPr lang="fa-IR" sz="2300" dirty="0" smtClean="0">
                <a:solidFill>
                  <a:srgbClr val="CC00CC"/>
                </a:solidFill>
                <a:latin typeface="Calibri"/>
                <a:cs typeface="B Nazanin" pitchFamily="2" charset="-78"/>
              </a:rPr>
              <a:t> </a:t>
            </a:r>
            <a:r>
              <a:rPr lang="fa-IR" sz="23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مسیرها را بر اساس  </a:t>
            </a:r>
            <a:r>
              <a:rPr lang="en-US" sz="23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f(n) = g(n) + h(n)</a:t>
            </a:r>
            <a:r>
              <a:rPr lang="fa-IR" sz="23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 مرتب می کند. </a:t>
            </a:r>
            <a:endParaRPr lang="en-US" sz="2300" i="1" dirty="0" smtClean="0">
              <a:solidFill>
                <a:schemeClr val="tx1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0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2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>
                <a:latin typeface="Calibri"/>
              </a:rPr>
              <a:t>کی </a:t>
            </a:r>
            <a:r>
              <a:rPr lang="en-US" dirty="0" smtClean="0">
                <a:latin typeface="Calibri"/>
              </a:rPr>
              <a:t>A*</a:t>
            </a:r>
            <a:r>
              <a:rPr lang="fa-IR" dirty="0" smtClean="0">
                <a:latin typeface="Calibri"/>
              </a:rPr>
              <a:t> به جواب می رسد؟</a:t>
            </a:r>
            <a:endParaRPr lang="en-US" dirty="0" smtClean="0">
              <a:latin typeface="Calibri"/>
            </a:endParaRP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829800" cy="5029200"/>
          </a:xfrm>
        </p:spPr>
        <p:txBody>
          <a:bodyPr/>
          <a:lstStyle/>
          <a:p>
            <a:pPr algn="r" rtl="1" eaLnBrk="1" hangingPunct="1"/>
            <a:r>
              <a:rPr lang="fa-IR" dirty="0" smtClean="0">
                <a:latin typeface="Calibri"/>
                <a:cs typeface="B Nazanin" pitchFamily="2" charset="-78"/>
              </a:rPr>
              <a:t>آیا هر وقت هدف وارد صف (چرکنویس) شد، کار تمام است؟</a:t>
            </a:r>
            <a:endParaRPr lang="en-US" dirty="0" smtClean="0">
              <a:latin typeface="Calibri"/>
              <a:cs typeface="B Nazanin" pitchFamily="2" charset="-78"/>
            </a:endParaRPr>
          </a:p>
          <a:p>
            <a:pPr eaLnBrk="1" hangingPunct="1"/>
            <a:endParaRPr lang="en-US" dirty="0" smtClean="0">
              <a:latin typeface="Calibri"/>
              <a:cs typeface="B Nazanin" pitchFamily="2" charset="-78"/>
            </a:endParaRPr>
          </a:p>
          <a:p>
            <a:pPr eaLnBrk="1" hangingPunct="1"/>
            <a:endParaRPr lang="en-US" dirty="0" smtClean="0">
              <a:latin typeface="Calibri"/>
              <a:cs typeface="B Nazanin" pitchFamily="2" charset="-78"/>
            </a:endParaRPr>
          </a:p>
          <a:p>
            <a:pPr eaLnBrk="1" hangingPunct="1"/>
            <a:endParaRPr lang="en-US" dirty="0" smtClean="0">
              <a:latin typeface="Calibri"/>
              <a:cs typeface="B Nazanin" pitchFamily="2" charset="-78"/>
            </a:endParaRPr>
          </a:p>
          <a:p>
            <a:pPr eaLnBrk="1" hangingPunct="1"/>
            <a:endParaRPr lang="en-US" dirty="0" smtClean="0">
              <a:latin typeface="Calibri"/>
              <a:cs typeface="B Nazanin" pitchFamily="2" charset="-78"/>
            </a:endParaRPr>
          </a:p>
          <a:p>
            <a:pPr eaLnBrk="1" hangingPunct="1"/>
            <a:endParaRPr lang="en-US" dirty="0" smtClean="0">
              <a:latin typeface="Calibri"/>
              <a:cs typeface="B Nazanin" pitchFamily="2" charset="-78"/>
            </a:endParaRPr>
          </a:p>
          <a:p>
            <a:pPr eaLnBrk="1" hangingPunct="1"/>
            <a:endParaRPr lang="en-US" dirty="0" smtClean="0">
              <a:latin typeface="Calibri"/>
              <a:cs typeface="B Nazanin" pitchFamily="2" charset="-78"/>
            </a:endParaRPr>
          </a:p>
          <a:p>
            <a:pPr algn="r" rtl="1" eaLnBrk="1" hangingPunct="1"/>
            <a:r>
              <a:rPr lang="fa-IR" dirty="0" smtClean="0">
                <a:latin typeface="Calibri"/>
                <a:cs typeface="B Nazanin" pitchFamily="2" charset="-78"/>
              </a:rPr>
              <a:t>خیر</a:t>
            </a:r>
            <a:r>
              <a:rPr lang="fa-IR" dirty="0">
                <a:latin typeface="Calibri"/>
                <a:cs typeface="B Nazanin" pitchFamily="2" charset="-78"/>
              </a:rPr>
              <a:t>-</a:t>
            </a:r>
            <a:r>
              <a:rPr lang="fa-IR" dirty="0" smtClean="0">
                <a:latin typeface="Calibri"/>
                <a:cs typeface="B Nazanin" pitchFamily="2" charset="-78"/>
              </a:rPr>
              <a:t> کار وقتی تمام است که هدف از صف خارج شود. 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B Nazanin" pitchFamily="2" charset="-78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B Nazanin" pitchFamily="2" charset="-78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B Nazanin" pitchFamily="2" charset="-78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B Nazanin" pitchFamily="2" charset="-78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B Nazanin" pitchFamily="2" charset="-78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B Nazanin" pitchFamily="2" charset="-78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B Nazanin" pitchFamily="2" charset="-78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B Nazanin" pitchFamily="2" charset="-78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B Nazanin" pitchFamily="2" charset="-78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B Nazanin" pitchFamily="2" charset="-78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B Nazanin" pitchFamily="2" charset="-78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B Nazanin" pitchFamily="2" charset="-78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sz="4000" dirty="0" smtClean="0">
                <a:latin typeface="Calibri"/>
              </a:rPr>
              <a:t>آیا </a:t>
            </a:r>
            <a:r>
              <a:rPr lang="en-US" sz="4000" dirty="0" smtClean="0">
                <a:latin typeface="Calibri"/>
              </a:rPr>
              <a:t>A*</a:t>
            </a:r>
            <a:r>
              <a:rPr lang="fa-IR" sz="4000" dirty="0" smtClean="0">
                <a:latin typeface="Calibri"/>
              </a:rPr>
              <a:t> بهینه است؟</a:t>
            </a:r>
            <a:endParaRPr lang="en-US" sz="4000" dirty="0" smtClean="0">
              <a:latin typeface="Calibri"/>
            </a:endParaRP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800" dirty="0" smtClean="0">
                <a:latin typeface="Calibri"/>
                <a:cs typeface="B Nazanin" pitchFamily="2" charset="-78"/>
              </a:rPr>
              <a:t>چه اتفاق بدی افتاد؟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sz="2800" dirty="0" smtClean="0">
                <a:latin typeface="Calibri"/>
                <a:cs typeface="B Nazanin" pitchFamily="2" charset="-78"/>
              </a:rPr>
              <a:t>هزینه ی هدف بد واقعی از هزینه تخمینی هدف خوب کمتر است. </a:t>
            </a:r>
            <a:endParaRPr lang="en-US" sz="2800" dirty="0" smtClean="0">
              <a:latin typeface="Calibri"/>
              <a:cs typeface="B Nazanin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r>
              <a:rPr lang="fa-IR" sz="2800" dirty="0" smtClean="0">
                <a:latin typeface="Calibri"/>
                <a:cs typeface="B Nazanin" pitchFamily="2" charset="-78"/>
              </a:rPr>
              <a:t>تخمینها باید از هزینه ی واقعی </a:t>
            </a:r>
            <a:r>
              <a:rPr lang="fa-IR" sz="2800" smtClean="0">
                <a:latin typeface="Calibri"/>
                <a:cs typeface="B Nazanin" pitchFamily="2" charset="-78"/>
              </a:rPr>
              <a:t>کمتر یا مساوی باشند</a:t>
            </a:r>
            <a:r>
              <a:rPr lang="fa-IR" sz="2800" dirty="0" smtClean="0">
                <a:latin typeface="Calibri"/>
                <a:cs typeface="B Nazanin" pitchFamily="2" charset="-78"/>
              </a:rPr>
              <a:t>. </a:t>
            </a:r>
            <a:endParaRPr lang="en-US" sz="2800" dirty="0" smtClean="0">
              <a:latin typeface="Calibri"/>
              <a:cs typeface="B Nazanin" pitchFamily="2" charset="-78"/>
            </a:endParaRP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ابتکارات قابل پذیرش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ایده: قابل قبول بودن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5575" y="12192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246" y="1162050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172200" y="5292804"/>
            <a:ext cx="5562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200" dirty="0" smtClean="0">
                <a:latin typeface="Calibri" pitchFamily="34" charset="0"/>
                <a:cs typeface="B Nazanin" pitchFamily="2" charset="-78"/>
              </a:rPr>
              <a:t>ابتکار غیر قابل قبول (بدبینانه) باعث نقض بهینگی می شود زیرا با افزایش غیر منطقی هزینه ها اجازه نمی دهد جوابهای خوب امتحان شوند.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771" y="5292804"/>
            <a:ext cx="5562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200" dirty="0">
                <a:latin typeface="Calibri" pitchFamily="34" charset="0"/>
                <a:cs typeface="B Nazanin" pitchFamily="2" charset="-78"/>
              </a:rPr>
              <a:t>ابتکار </a:t>
            </a:r>
            <a:r>
              <a:rPr lang="fa-IR" sz="2200" dirty="0" smtClean="0">
                <a:latin typeface="Calibri" pitchFamily="34" charset="0"/>
                <a:cs typeface="B Nazanin" pitchFamily="2" charset="-78"/>
              </a:rPr>
              <a:t>قابل </a:t>
            </a:r>
            <a:r>
              <a:rPr lang="fa-IR" sz="2200" dirty="0">
                <a:latin typeface="Calibri" pitchFamily="34" charset="0"/>
                <a:cs typeface="B Nazanin" pitchFamily="2" charset="-78"/>
              </a:rPr>
              <a:t>قبول </a:t>
            </a:r>
            <a:r>
              <a:rPr lang="fa-IR" sz="2200" dirty="0" smtClean="0">
                <a:latin typeface="Calibri" pitchFamily="34" charset="0"/>
                <a:cs typeface="B Nazanin" pitchFamily="2" charset="-78"/>
              </a:rPr>
              <a:t>(خوش بینانه</a:t>
            </a:r>
            <a:r>
              <a:rPr lang="fa-IR" sz="2200" dirty="0">
                <a:latin typeface="Calibri" pitchFamily="34" charset="0"/>
                <a:cs typeface="B Nazanin" pitchFamily="2" charset="-78"/>
              </a:rPr>
              <a:t>) </a:t>
            </a:r>
            <a:r>
              <a:rPr lang="fa-IR" sz="2200" dirty="0" smtClean="0">
                <a:latin typeface="Calibri" pitchFamily="34" charset="0"/>
                <a:cs typeface="B Nazanin" pitchFamily="2" charset="-78"/>
              </a:rPr>
              <a:t>اگرچه باعث امتحان راه حلهای بد</a:t>
            </a:r>
            <a:r>
              <a:rPr lang="fa-IR" sz="2200" dirty="0">
                <a:latin typeface="Calibri" pitchFamily="34" charset="0"/>
                <a:cs typeface="B Nazanin" pitchFamily="2" charset="-78"/>
              </a:rPr>
              <a:t> </a:t>
            </a:r>
            <a:r>
              <a:rPr lang="fa-IR" sz="2200" dirty="0" smtClean="0">
                <a:latin typeface="Calibri" pitchFamily="34" charset="0"/>
                <a:cs typeface="B Nazanin" pitchFamily="2" charset="-78"/>
              </a:rPr>
              <a:t>و کند شدن الگوریتم می شود، اما هزینه ی راه حل واقعی را زیاد جلوه نمی دهد. </a:t>
            </a:r>
            <a:endParaRPr lang="fa-IR" sz="2200" dirty="0" smtClean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ابتکار قابل قبول</a:t>
            </a:r>
            <a:endParaRPr 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algn="r" rtl="1" eaLnBrk="1" hangingPunct="1"/>
            <a:r>
              <a:rPr lang="fa-IR" dirty="0" smtClean="0"/>
              <a:t>ابتکار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</a:t>
            </a:r>
            <a:r>
              <a:rPr lang="fa-IR" dirty="0" smtClean="0"/>
              <a:t> قابل قبول (خوش بینانه) است اگر:  </a:t>
            </a:r>
            <a:endParaRPr lang="fa-IR" i="1" dirty="0" smtClean="0">
              <a:solidFill>
                <a:srgbClr val="C00000"/>
              </a:solidFill>
            </a:endParaRPr>
          </a:p>
          <a:p>
            <a:pPr lvl="1" algn="r" rtl="1"/>
            <a:endParaRPr lang="en-US" dirty="0" smtClean="0"/>
          </a:p>
          <a:p>
            <a:pPr lvl="1" algn="r" rtl="1"/>
            <a:endParaRPr lang="en-US" dirty="0" smtClean="0"/>
          </a:p>
          <a:p>
            <a:pPr algn="r" rtl="1" eaLnBrk="1" hangingPunct="1">
              <a:buFont typeface="Wingdings" pitchFamily="2" charset="2"/>
              <a:buNone/>
            </a:pPr>
            <a:r>
              <a:rPr lang="en-US" dirty="0" smtClean="0"/>
              <a:t>	</a:t>
            </a:r>
            <a:r>
              <a:rPr lang="fa-IR" dirty="0" smtClean="0"/>
              <a:t>که در آن               هزینه ی واقعی نزدیکترین هدف است. </a:t>
            </a:r>
          </a:p>
          <a:p>
            <a:pPr algn="r" rtl="1" eaLnBrk="1" hangingPunct="1"/>
            <a:r>
              <a:rPr lang="fa-IR" dirty="0" smtClean="0"/>
              <a:t>مثالها:</a:t>
            </a:r>
            <a:endParaRPr lang="en-US" dirty="0" smtClean="0"/>
          </a:p>
          <a:p>
            <a:pPr algn="r" rtl="1" eaLnBrk="1" hangingPunct="1"/>
            <a:endParaRPr lang="en-US" dirty="0" smtClean="0"/>
          </a:p>
          <a:p>
            <a:pPr algn="r" rtl="1" eaLnBrk="1" hangingPunct="1"/>
            <a:endParaRPr lang="fa-IR" dirty="0" smtClean="0"/>
          </a:p>
          <a:p>
            <a:pPr algn="r" rtl="1" eaLnBrk="1" hangingPunct="1"/>
            <a:endParaRPr lang="en-US" dirty="0" smtClean="0"/>
          </a:p>
          <a:p>
            <a:pPr algn="r" rtl="1" eaLnBrk="1" hangingPunct="1"/>
            <a:r>
              <a:rPr lang="fa-IR" dirty="0" smtClean="0"/>
              <a:t>در عمل، هنگام استفاده از </a:t>
            </a:r>
            <a:r>
              <a:rPr lang="en-US" dirty="0" smtClean="0"/>
              <a:t>A*</a:t>
            </a:r>
            <a:r>
              <a:rPr lang="fa-IR" dirty="0" smtClean="0"/>
              <a:t> هدف ما پیدا کردن یک ابتکار قابل قبول است. </a:t>
            </a:r>
            <a:endParaRPr lang="en-US" dirty="0" smtClean="0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23766" y="2895600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یادآوری</a:t>
            </a:r>
            <a:endParaRPr 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125200" cy="4876800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مساله جستجو: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 smtClean="0"/>
              <a:t>حالت (پیکربندیهای دنیا)</a:t>
            </a:r>
            <a:endParaRPr lang="en-US" sz="2000" dirty="0" smtClean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اعمال و هزینه ی آنها</a:t>
            </a:r>
            <a:endParaRPr lang="en-US" sz="2000" dirty="0" smtClean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تابعی که نود بعدی را مشخصمی کند</a:t>
            </a:r>
            <a:endParaRPr lang="en-US" sz="2000" dirty="0" smtClean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حالت شروع و حالت پایان</a:t>
            </a:r>
            <a:endParaRPr lang="en-US" sz="2000" dirty="0" smtClean="0"/>
          </a:p>
          <a:p>
            <a:pPr algn="r" rtl="1">
              <a:lnSpc>
                <a:spcPct val="90000"/>
              </a:lnSpc>
            </a:pPr>
            <a:endParaRPr lang="en-US" sz="1500" dirty="0" smtClean="0"/>
          </a:p>
          <a:p>
            <a:pPr algn="r" rtl="1">
              <a:lnSpc>
                <a:spcPct val="90000"/>
              </a:lnSpc>
            </a:pPr>
            <a:r>
              <a:rPr lang="fa-IR" sz="2400" dirty="0" smtClean="0"/>
              <a:t>جستجوی درختی: </a:t>
            </a:r>
            <a:endParaRPr lang="en-US" sz="2400" dirty="0" smtClean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نودها: نمایانگر نحوه ی دسترسی به حالتها -- مسیر</a:t>
            </a:r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مسیرها دارای هزینه هستند (جمع هزینه ی اعمال اجام شده)</a:t>
            </a:r>
            <a:endParaRPr lang="en-US" sz="2000" dirty="0" smtClean="0"/>
          </a:p>
          <a:p>
            <a:pPr algn="r" rtl="1">
              <a:lnSpc>
                <a:spcPct val="90000"/>
              </a:lnSpc>
            </a:pPr>
            <a:endParaRPr lang="en-US" sz="1500" dirty="0" smtClean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الگوریتم جستجو: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 smtClean="0"/>
              <a:t>ساخت درخت جستجو</a:t>
            </a:r>
            <a:endParaRPr lang="en-US" sz="2000" dirty="0" smtClean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انتخاب یک ترتیب از نودهای چرکنویس</a:t>
            </a:r>
            <a:endParaRPr lang="en-US" sz="2000" dirty="0" smtClean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بهینه: پیدا کردن مسیر با کمترین هزینه</a:t>
            </a:r>
            <a:endParaRPr lang="en-US" sz="20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57200" y="38100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بهینگی جستجوی درختی </a:t>
            </a:r>
            <a:r>
              <a:rPr lang="en-US" dirty="0" smtClean="0"/>
              <a:t>A*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بهینگی جستجوی درختی </a:t>
            </a:r>
            <a:r>
              <a:rPr lang="en-US" dirty="0"/>
              <a:t>A*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6477000" y="1443830"/>
            <a:ext cx="5029200" cy="4525963"/>
          </a:xfrm>
        </p:spPr>
        <p:txBody>
          <a:bodyPr/>
          <a:lstStyle/>
          <a:p>
            <a:pPr algn="r" rtl="1">
              <a:buFont typeface="Wingdings" pitchFamily="2" charset="2"/>
              <a:buNone/>
            </a:pPr>
            <a:r>
              <a:rPr lang="fa-IR" sz="2400" dirty="0" smtClean="0">
                <a:latin typeface="Calibri"/>
                <a:cs typeface="B Nazanin" pitchFamily="2" charset="-78"/>
              </a:rPr>
              <a:t>فرض: 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/>
            <a:r>
              <a:rPr lang="en-US" sz="2400" dirty="0" smtClean="0">
                <a:latin typeface="Calibri"/>
                <a:cs typeface="B Nazanin" pitchFamily="2" charset="-78"/>
              </a:rPr>
              <a:t>A </a:t>
            </a:r>
            <a:r>
              <a:rPr lang="fa-IR" sz="2400" dirty="0" smtClean="0">
                <a:latin typeface="Calibri"/>
                <a:cs typeface="B Nazanin" pitchFamily="2" charset="-78"/>
              </a:rPr>
              <a:t> یک هدف بهینه است</a:t>
            </a:r>
          </a:p>
          <a:p>
            <a:pPr algn="r" rtl="1"/>
            <a:r>
              <a:rPr lang="en-US" sz="2400" dirty="0" smtClean="0">
                <a:latin typeface="Calibri"/>
                <a:cs typeface="B Nazanin" pitchFamily="2" charset="-78"/>
              </a:rPr>
              <a:t>B </a:t>
            </a:r>
            <a:r>
              <a:rPr lang="fa-IR" sz="2400" dirty="0" smtClean="0">
                <a:latin typeface="Calibri"/>
                <a:cs typeface="B Nazanin" pitchFamily="2" charset="-78"/>
              </a:rPr>
              <a:t> یک هدف غیر بهینه است. </a:t>
            </a:r>
          </a:p>
          <a:p>
            <a:pPr algn="r" rtl="1"/>
            <a:r>
              <a:rPr lang="en-US" sz="2400" dirty="0" smtClean="0">
                <a:latin typeface="Calibri"/>
                <a:cs typeface="B Nazanin" pitchFamily="2" charset="-78"/>
              </a:rPr>
              <a:t>h </a:t>
            </a:r>
            <a:r>
              <a:rPr lang="fa-IR" sz="2400" dirty="0" smtClean="0">
                <a:latin typeface="Calibri"/>
                <a:cs typeface="B Nazanin" pitchFamily="2" charset="-78"/>
              </a:rPr>
              <a:t> نیز قابل قبول است.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150000"/>
              </a:lnSpc>
            </a:pPr>
            <a:endParaRPr lang="en-US" sz="1200" dirty="0" smtClean="0">
              <a:latin typeface="Calibri"/>
              <a:cs typeface="B Nazanin" pitchFamily="2" charset="-78"/>
            </a:endParaRPr>
          </a:p>
          <a:p>
            <a:pPr algn="r" rtl="1">
              <a:lnSpc>
                <a:spcPct val="150000"/>
              </a:lnSpc>
              <a:buNone/>
            </a:pPr>
            <a:r>
              <a:rPr lang="fa-IR" sz="2400" dirty="0" smtClean="0">
                <a:latin typeface="Calibri"/>
                <a:cs typeface="B Nazanin" pitchFamily="2" charset="-78"/>
              </a:rPr>
              <a:t>ادعا: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/>
            <a:r>
              <a:rPr lang="en-US" sz="2400" dirty="0" smtClean="0">
                <a:latin typeface="Calibri"/>
                <a:cs typeface="B Nazanin" pitchFamily="2" charset="-78"/>
              </a:rPr>
              <a:t>A </a:t>
            </a:r>
            <a:r>
              <a:rPr lang="fa-IR" sz="2400" dirty="0" smtClean="0">
                <a:latin typeface="Calibri"/>
                <a:cs typeface="B Nazanin" pitchFamily="2" charset="-78"/>
              </a:rPr>
              <a:t> زودتر از </a:t>
            </a:r>
            <a:r>
              <a:rPr lang="en-US" sz="2400" dirty="0" smtClean="0">
                <a:latin typeface="Calibri"/>
                <a:cs typeface="B Nazanin" pitchFamily="2" charset="-78"/>
              </a:rPr>
              <a:t>B</a:t>
            </a:r>
            <a:r>
              <a:rPr lang="fa-IR" sz="2400" dirty="0" smtClean="0">
                <a:latin typeface="Calibri"/>
                <a:cs typeface="B Nazanin" pitchFamily="2" charset="-78"/>
              </a:rPr>
              <a:t> صف (چرکنویس) را ترک می کند. 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1089506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2211867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2688118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2342042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3694593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1408593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2443643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038921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90600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990600" y="4740924"/>
            <a:ext cx="6553200" cy="1905000"/>
          </a:xfrm>
          <a:prstGeom prst="wedgeRoundRectCallout">
            <a:avLst>
              <a:gd name="adj1" fmla="val 47296"/>
              <a:gd name="adj2" fmla="val -1089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بهینگی جستجوی درختی </a:t>
            </a:r>
            <a:r>
              <a:rPr lang="en-US" dirty="0"/>
              <a:t>A*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6324600" y="1196036"/>
            <a:ext cx="4953000" cy="4525963"/>
          </a:xfrm>
        </p:spPr>
        <p:txBody>
          <a:bodyPr/>
          <a:lstStyle/>
          <a:p>
            <a:pPr algn="r" rtl="1" eaLnBrk="1" hangingPunct="1">
              <a:buFont typeface="Wingdings" pitchFamily="2" charset="2"/>
              <a:buNone/>
            </a:pPr>
            <a:r>
              <a:rPr lang="fa-IR" sz="2400" dirty="0" smtClean="0">
                <a:latin typeface="Calibri"/>
                <a:cs typeface="B Nazanin" pitchFamily="2" charset="-78"/>
              </a:rPr>
              <a:t>اثبات: 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 eaLnBrk="1" hangingPunct="1"/>
            <a:r>
              <a:rPr lang="fa-IR" sz="2400" dirty="0" smtClean="0">
                <a:latin typeface="Calibri"/>
                <a:cs typeface="B Nazanin" pitchFamily="2" charset="-78"/>
              </a:rPr>
              <a:t>فرض کنید که </a:t>
            </a:r>
            <a:r>
              <a:rPr lang="en-US" sz="2400" dirty="0" smtClean="0">
                <a:latin typeface="Calibri"/>
                <a:cs typeface="B Nazanin" pitchFamily="2" charset="-78"/>
              </a:rPr>
              <a:t>B</a:t>
            </a:r>
            <a:r>
              <a:rPr lang="fa-IR" sz="2400" dirty="0" smtClean="0">
                <a:latin typeface="Calibri"/>
                <a:cs typeface="B Nazanin" pitchFamily="2" charset="-78"/>
              </a:rPr>
              <a:t> در چرکنویس است. 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 eaLnBrk="1" hangingPunct="1"/>
            <a:r>
              <a:rPr lang="fa-IR" sz="2400" dirty="0" smtClean="0">
                <a:latin typeface="Calibri"/>
                <a:cs typeface="B Nazanin" pitchFamily="2" charset="-78"/>
              </a:rPr>
              <a:t>در این صورت یکی از نیاکان </a:t>
            </a:r>
            <a:r>
              <a:rPr lang="en-US" sz="2400" dirty="0" smtClean="0">
                <a:latin typeface="Calibri"/>
                <a:cs typeface="B Nazanin" pitchFamily="2" charset="-78"/>
              </a:rPr>
              <a:t>A</a:t>
            </a:r>
            <a:r>
              <a:rPr lang="fa-IR" sz="2400" dirty="0" smtClean="0">
                <a:latin typeface="Calibri"/>
                <a:cs typeface="B Nazanin" pitchFamily="2" charset="-78"/>
              </a:rPr>
              <a:t> (مثلا </a:t>
            </a:r>
            <a:r>
              <a:rPr lang="en-US" sz="2400" dirty="0" smtClean="0">
                <a:latin typeface="Calibri"/>
                <a:cs typeface="B Nazanin" pitchFamily="2" charset="-78"/>
              </a:rPr>
              <a:t>n</a:t>
            </a:r>
            <a:r>
              <a:rPr lang="fa-IR" sz="2400" dirty="0" smtClean="0">
                <a:latin typeface="Calibri"/>
                <a:cs typeface="B Nazanin" pitchFamily="2" charset="-78"/>
              </a:rPr>
              <a:t>) نیز  در چرکنویس حضور دارد.</a:t>
            </a:r>
          </a:p>
          <a:p>
            <a:pPr algn="r" rtl="1" eaLnBrk="1" hangingPunct="1"/>
            <a:r>
              <a:rPr lang="fa-IR" sz="2400" dirty="0" smtClean="0">
                <a:latin typeface="Calibri"/>
                <a:cs typeface="B Nazanin" pitchFamily="2" charset="-78"/>
              </a:rPr>
              <a:t>ادعا: </a:t>
            </a:r>
            <a:r>
              <a:rPr lang="en-US" sz="2400" dirty="0" smtClean="0">
                <a:latin typeface="Calibri"/>
                <a:cs typeface="B Nazanin" pitchFamily="2" charset="-78"/>
              </a:rPr>
              <a:t>n</a:t>
            </a:r>
            <a:r>
              <a:rPr lang="fa-IR" sz="2400" dirty="0" smtClean="0">
                <a:latin typeface="Calibri"/>
                <a:cs typeface="B Nazanin" pitchFamily="2" charset="-78"/>
              </a:rPr>
              <a:t> زودتر از </a:t>
            </a:r>
            <a:r>
              <a:rPr lang="en-US" sz="2400" dirty="0" smtClean="0">
                <a:latin typeface="Calibri"/>
                <a:cs typeface="B Nazanin" pitchFamily="2" charset="-78"/>
              </a:rPr>
              <a:t>B</a:t>
            </a:r>
            <a:r>
              <a:rPr lang="fa-IR" sz="2400" dirty="0" smtClean="0">
                <a:latin typeface="Calibri"/>
                <a:cs typeface="B Nazanin" pitchFamily="2" charset="-78"/>
              </a:rPr>
              <a:t> گسترش می یابد.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marL="914376" lvl="1" indent="-457200" algn="r" rtl="1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B Nazanin" pitchFamily="2" charset="-78"/>
              </a:rPr>
              <a:t>f(n)</a:t>
            </a:r>
            <a:r>
              <a:rPr lang="fa-IR" sz="2400" dirty="0" smtClean="0">
                <a:latin typeface="Calibri"/>
                <a:cs typeface="B Nazanin" pitchFamily="2" charset="-78"/>
              </a:rPr>
              <a:t> کمتر مساوی </a:t>
            </a:r>
            <a:r>
              <a:rPr lang="en-US" sz="2400" dirty="0" smtClean="0">
                <a:latin typeface="Calibri"/>
                <a:cs typeface="B Nazanin" pitchFamily="2" charset="-78"/>
              </a:rPr>
              <a:t>f(A)</a:t>
            </a:r>
            <a:r>
              <a:rPr lang="fa-IR" sz="2400" dirty="0" smtClean="0">
                <a:latin typeface="Calibri"/>
                <a:cs typeface="B Nazanin" pitchFamily="2" charset="-78"/>
              </a:rPr>
              <a:t> است.</a:t>
            </a:r>
            <a:endParaRPr lang="en-US" sz="2400" dirty="0" smtClean="0">
              <a:latin typeface="Calibri"/>
              <a:cs typeface="B Nazanin" pitchFamily="2" charset="-78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54125" y="5057229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4419602" y="4976336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600" dirty="0" smtClean="0">
                <a:latin typeface="Calibri"/>
                <a:cs typeface="B Nazanin" pitchFamily="2" charset="-78"/>
              </a:rPr>
              <a:t>طبق تعریف هزینه</a:t>
            </a:r>
            <a:endParaRPr lang="en-US" sz="2600" dirty="0">
              <a:latin typeface="Calibri"/>
              <a:cs typeface="B Nazanin" pitchFamily="2" charset="-78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254123" y="5528715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4419602" y="5438001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600" dirty="0" smtClean="0">
                <a:latin typeface="Calibri"/>
                <a:cs typeface="B Nazanin" pitchFamily="2" charset="-78"/>
              </a:rPr>
              <a:t>طبق قابل قبول بودن </a:t>
            </a:r>
            <a:r>
              <a:rPr lang="en-US" sz="2600" dirty="0" smtClean="0">
                <a:latin typeface="Calibri"/>
                <a:cs typeface="B Nazanin" pitchFamily="2" charset="-78"/>
              </a:rPr>
              <a:t> h</a:t>
            </a:r>
            <a:endParaRPr lang="en-US" sz="2600" dirty="0">
              <a:latin typeface="Calibri"/>
              <a:cs typeface="B Nazanin" pitchFamily="2" charset="-78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2104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1288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2411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2887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2541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3893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1607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2643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988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84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238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1239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270224" y="6021159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4419602" y="5895201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600" dirty="0" smtClean="0">
                <a:latin typeface="Calibri"/>
                <a:cs typeface="B Nazanin" pitchFamily="2" charset="-78"/>
              </a:rPr>
              <a:t>در هدف: </a:t>
            </a:r>
            <a:r>
              <a:rPr lang="en-US" sz="2600" dirty="0" smtClean="0">
                <a:latin typeface="Calibri"/>
                <a:cs typeface="B Nazanin" pitchFamily="2" charset="-78"/>
              </a:rPr>
              <a:t>h = 0</a:t>
            </a:r>
            <a:endParaRPr lang="en-US" sz="2600" dirty="0">
              <a:latin typeface="Calibri"/>
              <a:cs typeface="B Nazanin" pitchFamily="2" charset="-78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219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1676400" y="4648200"/>
            <a:ext cx="6400800" cy="1371600"/>
          </a:xfrm>
          <a:prstGeom prst="wedgeRoundRectCallout">
            <a:avLst>
              <a:gd name="adj1" fmla="val 67937"/>
              <a:gd name="adj2" fmla="val -85088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B Nazanin" pitchFamily="2" charset="-78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بهینگی جستجوی درختی </a:t>
            </a:r>
            <a:r>
              <a:rPr lang="en-US" dirty="0"/>
              <a:t>A*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6400800" y="1231405"/>
            <a:ext cx="4953000" cy="4525963"/>
          </a:xfrm>
        </p:spPr>
        <p:txBody>
          <a:bodyPr/>
          <a:lstStyle/>
          <a:p>
            <a:pPr algn="r" rtl="1">
              <a:buNone/>
            </a:pPr>
            <a:r>
              <a:rPr lang="fa-IR" sz="2400" dirty="0">
                <a:latin typeface="Calibri"/>
                <a:cs typeface="B Nazanin" pitchFamily="2" charset="-78"/>
              </a:rPr>
              <a:t>اثبات: </a:t>
            </a:r>
            <a:endParaRPr lang="en-US" sz="2400" dirty="0">
              <a:latin typeface="Calibri"/>
              <a:cs typeface="B Nazanin" pitchFamily="2" charset="-78"/>
            </a:endParaRPr>
          </a:p>
          <a:p>
            <a:pPr algn="r" rtl="1"/>
            <a:r>
              <a:rPr lang="fa-IR" sz="2400" dirty="0">
                <a:latin typeface="Calibri"/>
                <a:cs typeface="B Nazanin" pitchFamily="2" charset="-78"/>
              </a:rPr>
              <a:t>فرض کنید که </a:t>
            </a:r>
            <a:r>
              <a:rPr lang="en-US" sz="2400" dirty="0">
                <a:latin typeface="Calibri"/>
                <a:cs typeface="B Nazanin" pitchFamily="2" charset="-78"/>
              </a:rPr>
              <a:t>B</a:t>
            </a:r>
            <a:r>
              <a:rPr lang="fa-IR" sz="2400" dirty="0">
                <a:latin typeface="Calibri"/>
                <a:cs typeface="B Nazanin" pitchFamily="2" charset="-78"/>
              </a:rPr>
              <a:t> در چرکنویس است. </a:t>
            </a:r>
            <a:endParaRPr lang="en-US" sz="2400" dirty="0">
              <a:latin typeface="Calibri"/>
              <a:cs typeface="B Nazanin" pitchFamily="2" charset="-78"/>
            </a:endParaRPr>
          </a:p>
          <a:p>
            <a:pPr algn="r" rtl="1"/>
            <a:r>
              <a:rPr lang="fa-IR" sz="2400" dirty="0">
                <a:latin typeface="Calibri"/>
                <a:cs typeface="B Nazanin" pitchFamily="2" charset="-78"/>
              </a:rPr>
              <a:t>در این صورت یکی از نیاکان </a:t>
            </a:r>
            <a:r>
              <a:rPr lang="en-US" sz="2400" dirty="0">
                <a:latin typeface="Calibri"/>
                <a:cs typeface="B Nazanin" pitchFamily="2" charset="-78"/>
              </a:rPr>
              <a:t>A</a:t>
            </a:r>
            <a:r>
              <a:rPr lang="fa-IR" sz="2400" dirty="0">
                <a:latin typeface="Calibri"/>
                <a:cs typeface="B Nazanin" pitchFamily="2" charset="-78"/>
              </a:rPr>
              <a:t> (مثلا </a:t>
            </a:r>
            <a:r>
              <a:rPr lang="en-US" sz="2400" dirty="0">
                <a:latin typeface="Calibri"/>
                <a:cs typeface="B Nazanin" pitchFamily="2" charset="-78"/>
              </a:rPr>
              <a:t>n</a:t>
            </a:r>
            <a:r>
              <a:rPr lang="fa-IR" sz="2400" dirty="0">
                <a:latin typeface="Calibri"/>
                <a:cs typeface="B Nazanin" pitchFamily="2" charset="-78"/>
              </a:rPr>
              <a:t>) نیز  در چرکنویس حضور دارد.</a:t>
            </a:r>
          </a:p>
          <a:p>
            <a:pPr algn="r" rtl="1"/>
            <a:r>
              <a:rPr lang="fa-IR" sz="2400" dirty="0">
                <a:latin typeface="Calibri"/>
                <a:cs typeface="B Nazanin" pitchFamily="2" charset="-78"/>
              </a:rPr>
              <a:t>ادعا: </a:t>
            </a:r>
            <a:r>
              <a:rPr lang="en-US" sz="2400" dirty="0">
                <a:latin typeface="Calibri"/>
                <a:cs typeface="B Nazanin" pitchFamily="2" charset="-78"/>
              </a:rPr>
              <a:t>n</a:t>
            </a:r>
            <a:r>
              <a:rPr lang="fa-IR" sz="2400" dirty="0">
                <a:latin typeface="Calibri"/>
                <a:cs typeface="B Nazanin" pitchFamily="2" charset="-78"/>
              </a:rPr>
              <a:t> زودتر از </a:t>
            </a:r>
            <a:r>
              <a:rPr lang="en-US" sz="2400" dirty="0">
                <a:latin typeface="Calibri"/>
                <a:cs typeface="B Nazanin" pitchFamily="2" charset="-78"/>
              </a:rPr>
              <a:t>B</a:t>
            </a:r>
            <a:r>
              <a:rPr lang="fa-IR" sz="2400" dirty="0">
                <a:latin typeface="Calibri"/>
                <a:cs typeface="B Nazanin" pitchFamily="2" charset="-78"/>
              </a:rPr>
              <a:t> گسترش می </a:t>
            </a:r>
            <a:r>
              <a:rPr lang="fa-IR" sz="2400" dirty="0" smtClean="0">
                <a:latin typeface="Calibri"/>
                <a:cs typeface="B Nazanin" pitchFamily="2" charset="-78"/>
              </a:rPr>
              <a:t>یابد.</a:t>
            </a:r>
            <a:endParaRPr lang="en-US" sz="2400" dirty="0">
              <a:latin typeface="Calibri"/>
              <a:cs typeface="B Nazanin" pitchFamily="2" charset="-78"/>
            </a:endParaRPr>
          </a:p>
          <a:p>
            <a:pPr marL="914376" lvl="1" indent="-457200" algn="r" rtl="1">
              <a:buFont typeface="+mj-lt"/>
              <a:buAutoNum type="arabicPeriod"/>
            </a:pPr>
            <a:r>
              <a:rPr lang="en-US" sz="2400" dirty="0">
                <a:latin typeface="Calibri"/>
                <a:cs typeface="B Nazanin" pitchFamily="2" charset="-78"/>
              </a:rPr>
              <a:t>f(n)</a:t>
            </a:r>
            <a:r>
              <a:rPr lang="fa-IR" sz="2400" dirty="0">
                <a:latin typeface="Calibri"/>
                <a:cs typeface="B Nazanin" pitchFamily="2" charset="-78"/>
              </a:rPr>
              <a:t> کمتر مساوی </a:t>
            </a:r>
            <a:r>
              <a:rPr lang="en-US" sz="2400" dirty="0">
                <a:latin typeface="Calibri"/>
                <a:cs typeface="B Nazanin" pitchFamily="2" charset="-78"/>
              </a:rPr>
              <a:t>f(A)</a:t>
            </a:r>
            <a:r>
              <a:rPr lang="fa-IR" sz="2400" dirty="0">
                <a:latin typeface="Calibri"/>
                <a:cs typeface="B Nazanin" pitchFamily="2" charset="-78"/>
              </a:rPr>
              <a:t> است.</a:t>
            </a:r>
            <a:endParaRPr lang="en-US" sz="2400" dirty="0">
              <a:latin typeface="Calibri"/>
              <a:cs typeface="B Nazanin" pitchFamily="2" charset="-78"/>
            </a:endParaRPr>
          </a:p>
          <a:p>
            <a:pPr marL="914376" lvl="1" indent="-457200" algn="r" rtl="1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B Nazanin" pitchFamily="2" charset="-78"/>
              </a:rPr>
              <a:t>f(A)</a:t>
            </a:r>
            <a:r>
              <a:rPr lang="fa-IR" sz="2400" dirty="0" smtClean="0">
                <a:latin typeface="Calibri"/>
                <a:cs typeface="B Nazanin" pitchFamily="2" charset="-78"/>
              </a:rPr>
              <a:t> از </a:t>
            </a:r>
            <a:r>
              <a:rPr lang="en-US" sz="2400" dirty="0" smtClean="0">
                <a:latin typeface="Calibri"/>
                <a:cs typeface="B Nazanin" pitchFamily="2" charset="-78"/>
              </a:rPr>
              <a:t>f(B)</a:t>
            </a:r>
            <a:r>
              <a:rPr lang="fa-IR" sz="2400" dirty="0" smtClean="0">
                <a:latin typeface="Calibri"/>
                <a:cs typeface="B Nazanin" pitchFamily="2" charset="-78"/>
              </a:rPr>
              <a:t> کمتر است.</a:t>
            </a:r>
            <a:endParaRPr lang="en-US" sz="2400" dirty="0" smtClean="0">
              <a:latin typeface="Calibri"/>
              <a:cs typeface="B Nazanin" pitchFamily="2" charset="-78"/>
            </a:endParaRP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6260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6112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48768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600" dirty="0" smtClean="0">
                <a:latin typeface="Calibri"/>
                <a:cs typeface="B Nazanin" pitchFamily="2" charset="-78"/>
              </a:rPr>
              <a:t>چون</a:t>
            </a:r>
            <a:r>
              <a:rPr lang="en-US" sz="2600" dirty="0" smtClean="0">
                <a:latin typeface="Calibri"/>
                <a:cs typeface="B Nazanin" pitchFamily="2" charset="-78"/>
              </a:rPr>
              <a:t>B </a:t>
            </a:r>
            <a:r>
              <a:rPr lang="fa-IR" sz="2600" dirty="0" smtClean="0">
                <a:latin typeface="Calibri"/>
                <a:cs typeface="B Nazanin" pitchFamily="2" charset="-78"/>
              </a:rPr>
              <a:t> بهینه نیست</a:t>
            </a:r>
            <a:endParaRPr lang="en-US" sz="2600" dirty="0">
              <a:latin typeface="Calibri"/>
              <a:cs typeface="B Nazanin" pitchFamily="2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62721" y="528211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600" dirty="0" smtClean="0">
                <a:latin typeface="Calibri"/>
                <a:cs typeface="B Nazanin" pitchFamily="2" charset="-78"/>
              </a:rPr>
              <a:t>در هدف: </a:t>
            </a:r>
            <a:r>
              <a:rPr lang="en-US" sz="2600" dirty="0" smtClean="0">
                <a:latin typeface="Calibri"/>
                <a:cs typeface="B Nazanin" pitchFamily="2" charset="-78"/>
              </a:rPr>
              <a:t>h = 0 </a:t>
            </a:r>
            <a:endParaRPr lang="en-US" sz="2600" dirty="0">
              <a:latin typeface="Calibri"/>
              <a:cs typeface="B Nazanin" pitchFamily="2" charset="-78"/>
            </a:endParaRP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2113397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1297422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2419783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2896034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2549958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3902509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1616509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2651559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1997509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92708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246837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953484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227733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1297473" y="5285662"/>
            <a:ext cx="3733800" cy="914400"/>
          </a:xfrm>
          <a:prstGeom prst="wedgeRoundRectCallout">
            <a:avLst>
              <a:gd name="adj1" fmla="val 116376"/>
              <a:gd name="adj2" fmla="val -11217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بهینگی جستجوی درختی </a:t>
            </a:r>
            <a:r>
              <a:rPr lang="en-US" dirty="0"/>
              <a:t>A*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6477000" y="1387474"/>
            <a:ext cx="4953000" cy="4525963"/>
          </a:xfrm>
        </p:spPr>
        <p:txBody>
          <a:bodyPr/>
          <a:lstStyle/>
          <a:p>
            <a:pPr algn="r" rtl="1">
              <a:buNone/>
            </a:pPr>
            <a:r>
              <a:rPr lang="fa-IR" sz="2400" dirty="0">
                <a:latin typeface="Calibri"/>
                <a:cs typeface="B Nazanin" pitchFamily="2" charset="-78"/>
              </a:rPr>
              <a:t>اثبات: </a:t>
            </a:r>
            <a:endParaRPr lang="en-US" sz="2400" dirty="0">
              <a:latin typeface="Calibri"/>
              <a:cs typeface="B Nazanin" pitchFamily="2" charset="-78"/>
            </a:endParaRPr>
          </a:p>
          <a:p>
            <a:pPr algn="r" rtl="1"/>
            <a:r>
              <a:rPr lang="fa-IR" sz="2400" dirty="0">
                <a:latin typeface="Calibri"/>
                <a:cs typeface="B Nazanin" pitchFamily="2" charset="-78"/>
              </a:rPr>
              <a:t>فرض کنید که </a:t>
            </a:r>
            <a:r>
              <a:rPr lang="en-US" sz="2400" dirty="0">
                <a:latin typeface="Calibri"/>
                <a:cs typeface="B Nazanin" pitchFamily="2" charset="-78"/>
              </a:rPr>
              <a:t>B</a:t>
            </a:r>
            <a:r>
              <a:rPr lang="fa-IR" sz="2400" dirty="0">
                <a:latin typeface="Calibri"/>
                <a:cs typeface="B Nazanin" pitchFamily="2" charset="-78"/>
              </a:rPr>
              <a:t> در چرکنویس است. </a:t>
            </a:r>
            <a:endParaRPr lang="en-US" sz="2400" dirty="0">
              <a:latin typeface="Calibri"/>
              <a:cs typeface="B Nazanin" pitchFamily="2" charset="-78"/>
            </a:endParaRPr>
          </a:p>
          <a:p>
            <a:pPr algn="r" rtl="1"/>
            <a:r>
              <a:rPr lang="fa-IR" sz="2400" dirty="0">
                <a:latin typeface="Calibri"/>
                <a:cs typeface="B Nazanin" pitchFamily="2" charset="-78"/>
              </a:rPr>
              <a:t>در این صورت یکی از نیاکان </a:t>
            </a:r>
            <a:r>
              <a:rPr lang="en-US" sz="2400" dirty="0">
                <a:latin typeface="Calibri"/>
                <a:cs typeface="B Nazanin" pitchFamily="2" charset="-78"/>
              </a:rPr>
              <a:t>A</a:t>
            </a:r>
            <a:r>
              <a:rPr lang="fa-IR" sz="2400" dirty="0">
                <a:latin typeface="Calibri"/>
                <a:cs typeface="B Nazanin" pitchFamily="2" charset="-78"/>
              </a:rPr>
              <a:t> (مثلا </a:t>
            </a:r>
            <a:r>
              <a:rPr lang="en-US" sz="2400" dirty="0">
                <a:latin typeface="Calibri"/>
                <a:cs typeface="B Nazanin" pitchFamily="2" charset="-78"/>
              </a:rPr>
              <a:t>n</a:t>
            </a:r>
            <a:r>
              <a:rPr lang="fa-IR" sz="2400" dirty="0">
                <a:latin typeface="Calibri"/>
                <a:cs typeface="B Nazanin" pitchFamily="2" charset="-78"/>
              </a:rPr>
              <a:t>) نیز  در چرکنویس حضور دارد.</a:t>
            </a:r>
          </a:p>
          <a:p>
            <a:pPr algn="r" rtl="1"/>
            <a:r>
              <a:rPr lang="fa-IR" sz="2400" dirty="0">
                <a:latin typeface="Calibri"/>
                <a:cs typeface="B Nazanin" pitchFamily="2" charset="-78"/>
              </a:rPr>
              <a:t>ادعا: </a:t>
            </a:r>
            <a:r>
              <a:rPr lang="en-US" sz="2400" dirty="0">
                <a:latin typeface="Calibri"/>
                <a:cs typeface="B Nazanin" pitchFamily="2" charset="-78"/>
              </a:rPr>
              <a:t>n</a:t>
            </a:r>
            <a:r>
              <a:rPr lang="fa-IR" sz="2400" dirty="0">
                <a:latin typeface="Calibri"/>
                <a:cs typeface="B Nazanin" pitchFamily="2" charset="-78"/>
              </a:rPr>
              <a:t> زودتر از </a:t>
            </a:r>
            <a:r>
              <a:rPr lang="en-US" sz="2400" dirty="0">
                <a:latin typeface="Calibri"/>
                <a:cs typeface="B Nazanin" pitchFamily="2" charset="-78"/>
              </a:rPr>
              <a:t>B</a:t>
            </a:r>
            <a:r>
              <a:rPr lang="fa-IR" sz="2400" dirty="0">
                <a:latin typeface="Calibri"/>
                <a:cs typeface="B Nazanin" pitchFamily="2" charset="-78"/>
              </a:rPr>
              <a:t> گسترش می </a:t>
            </a:r>
            <a:r>
              <a:rPr lang="fa-IR" sz="2400" dirty="0" smtClean="0">
                <a:latin typeface="Calibri"/>
                <a:cs typeface="B Nazanin" pitchFamily="2" charset="-78"/>
              </a:rPr>
              <a:t>یابد.</a:t>
            </a:r>
            <a:endParaRPr lang="en-US" sz="2400" dirty="0">
              <a:latin typeface="Calibri"/>
              <a:cs typeface="B Nazanin" pitchFamily="2" charset="-78"/>
            </a:endParaRPr>
          </a:p>
          <a:p>
            <a:pPr marL="914376" lvl="1" indent="-457200" algn="r" rtl="1">
              <a:buFont typeface="+mj-lt"/>
              <a:buAutoNum type="arabicPeriod"/>
            </a:pPr>
            <a:r>
              <a:rPr lang="en-US" sz="2400" dirty="0">
                <a:latin typeface="Calibri"/>
                <a:cs typeface="B Nazanin" pitchFamily="2" charset="-78"/>
              </a:rPr>
              <a:t>f(n)</a:t>
            </a:r>
            <a:r>
              <a:rPr lang="fa-IR" sz="2400" dirty="0">
                <a:latin typeface="Calibri"/>
                <a:cs typeface="B Nazanin" pitchFamily="2" charset="-78"/>
              </a:rPr>
              <a:t> کمتر مساوی </a:t>
            </a:r>
            <a:r>
              <a:rPr lang="en-US" sz="2400" dirty="0">
                <a:latin typeface="Calibri"/>
                <a:cs typeface="B Nazanin" pitchFamily="2" charset="-78"/>
              </a:rPr>
              <a:t>f(A)</a:t>
            </a:r>
            <a:r>
              <a:rPr lang="fa-IR" sz="2400" dirty="0">
                <a:latin typeface="Calibri"/>
                <a:cs typeface="B Nazanin" pitchFamily="2" charset="-78"/>
              </a:rPr>
              <a:t> است.</a:t>
            </a:r>
            <a:endParaRPr lang="en-US" sz="2400" dirty="0">
              <a:latin typeface="Calibri"/>
              <a:cs typeface="B Nazanin" pitchFamily="2" charset="-78"/>
            </a:endParaRPr>
          </a:p>
          <a:p>
            <a:pPr marL="914376" lvl="1" indent="-457200" algn="r" rtl="1">
              <a:buFont typeface="+mj-lt"/>
              <a:buAutoNum type="arabicPeriod"/>
            </a:pPr>
            <a:r>
              <a:rPr lang="en-US" sz="2400" dirty="0">
                <a:latin typeface="Calibri"/>
                <a:cs typeface="B Nazanin" pitchFamily="2" charset="-78"/>
              </a:rPr>
              <a:t>f(A)</a:t>
            </a:r>
            <a:r>
              <a:rPr lang="fa-IR" sz="2400" dirty="0">
                <a:latin typeface="Calibri"/>
                <a:cs typeface="B Nazanin" pitchFamily="2" charset="-78"/>
              </a:rPr>
              <a:t> از </a:t>
            </a:r>
            <a:r>
              <a:rPr lang="en-US" sz="2400" dirty="0">
                <a:latin typeface="Calibri"/>
                <a:cs typeface="B Nazanin" pitchFamily="2" charset="-78"/>
              </a:rPr>
              <a:t>f(B)</a:t>
            </a:r>
            <a:r>
              <a:rPr lang="fa-IR" sz="2400" dirty="0">
                <a:latin typeface="Calibri"/>
                <a:cs typeface="B Nazanin" pitchFamily="2" charset="-78"/>
              </a:rPr>
              <a:t> کمتر است.</a:t>
            </a:r>
            <a:endParaRPr lang="en-US" sz="2400" dirty="0">
              <a:latin typeface="Calibri"/>
              <a:cs typeface="B Nazanin" pitchFamily="2" charset="-78"/>
            </a:endParaRPr>
          </a:p>
          <a:p>
            <a:pPr marL="914376" lvl="1" indent="-457200" algn="r" rtl="1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B Nazanin" pitchFamily="2" charset="-78"/>
              </a:rPr>
              <a:t> </a:t>
            </a:r>
            <a:r>
              <a:rPr lang="en-US" sz="2400" i="1" dirty="0" smtClean="0">
                <a:latin typeface="Calibri"/>
                <a:cs typeface="B Nazanin" pitchFamily="2" charset="-78"/>
              </a:rPr>
              <a:t>n</a:t>
            </a:r>
            <a:r>
              <a:rPr lang="en-US" sz="2400" dirty="0" smtClean="0">
                <a:latin typeface="Calibri"/>
                <a:cs typeface="B Nazanin" pitchFamily="2" charset="-78"/>
              </a:rPr>
              <a:t> </a:t>
            </a:r>
            <a:r>
              <a:rPr lang="fa-IR" sz="2400" dirty="0" smtClean="0">
                <a:latin typeface="Calibri"/>
                <a:cs typeface="B Nazanin" pitchFamily="2" charset="-78"/>
              </a:rPr>
              <a:t>زودتر از </a:t>
            </a:r>
            <a:r>
              <a:rPr lang="en-US" sz="2400" dirty="0" smtClean="0">
                <a:latin typeface="Calibri"/>
                <a:cs typeface="B Nazanin" pitchFamily="2" charset="-78"/>
              </a:rPr>
              <a:t>B</a:t>
            </a:r>
            <a:r>
              <a:rPr lang="fa-IR" sz="2400" dirty="0" smtClean="0">
                <a:latin typeface="Calibri"/>
                <a:cs typeface="B Nazanin" pitchFamily="2" charset="-78"/>
              </a:rPr>
              <a:t> گسترش می یابد. 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 eaLnBrk="1" hangingPunct="1"/>
            <a:r>
              <a:rPr lang="fa-IR" sz="2400" dirty="0" smtClean="0">
                <a:latin typeface="Calibri"/>
                <a:cs typeface="B Nazanin" pitchFamily="2" charset="-78"/>
              </a:rPr>
              <a:t>تمام نیاکان </a:t>
            </a:r>
            <a:r>
              <a:rPr lang="en-US" sz="2400" dirty="0" smtClean="0">
                <a:latin typeface="Calibri"/>
                <a:cs typeface="B Nazanin" pitchFamily="2" charset="-78"/>
              </a:rPr>
              <a:t>A</a:t>
            </a:r>
            <a:r>
              <a:rPr lang="fa-IR" sz="2400" dirty="0" smtClean="0">
                <a:latin typeface="Calibri"/>
                <a:cs typeface="B Nazanin" pitchFamily="2" charset="-78"/>
              </a:rPr>
              <a:t> زودتر از </a:t>
            </a:r>
            <a:r>
              <a:rPr lang="en-US" sz="2400" dirty="0" smtClean="0">
                <a:latin typeface="Calibri"/>
                <a:cs typeface="B Nazanin" pitchFamily="2" charset="-78"/>
              </a:rPr>
              <a:t>B</a:t>
            </a:r>
            <a:r>
              <a:rPr lang="fa-IR" sz="2400" dirty="0" smtClean="0">
                <a:latin typeface="Calibri"/>
                <a:cs typeface="B Nazanin" pitchFamily="2" charset="-78"/>
              </a:rPr>
              <a:t> باز می شوند.</a:t>
            </a:r>
          </a:p>
          <a:p>
            <a:pPr algn="r" rtl="1" eaLnBrk="1" hangingPunct="1"/>
            <a:r>
              <a:rPr lang="en-US" sz="2400" dirty="0" smtClean="0">
                <a:latin typeface="Calibri"/>
                <a:cs typeface="B Nazanin" pitchFamily="2" charset="-78"/>
              </a:rPr>
              <a:t>A </a:t>
            </a:r>
            <a:r>
              <a:rPr lang="fa-IR" sz="2400" dirty="0">
                <a:latin typeface="Calibri"/>
                <a:cs typeface="B Nazanin" pitchFamily="2" charset="-78"/>
              </a:rPr>
              <a:t> </a:t>
            </a:r>
            <a:r>
              <a:rPr lang="fa-IR" sz="2400" dirty="0" smtClean="0">
                <a:latin typeface="Calibri"/>
                <a:cs typeface="B Nazanin" pitchFamily="2" charset="-78"/>
              </a:rPr>
              <a:t>زودتر از </a:t>
            </a:r>
            <a:r>
              <a:rPr lang="en-US" sz="2400" dirty="0" smtClean="0">
                <a:latin typeface="Calibri"/>
                <a:cs typeface="B Nazanin" pitchFamily="2" charset="-78"/>
              </a:rPr>
              <a:t>B</a:t>
            </a:r>
            <a:r>
              <a:rPr lang="fa-IR" sz="2400" dirty="0" smtClean="0">
                <a:latin typeface="Calibri"/>
                <a:cs typeface="B Nazanin" pitchFamily="2" charset="-78"/>
              </a:rPr>
              <a:t> باز می شود. </a:t>
            </a:r>
            <a:endParaRPr lang="en-US" sz="2400" dirty="0" smtClean="0">
              <a:latin typeface="Calibri"/>
              <a:cs typeface="B Nazanin" pitchFamily="2" charset="-78"/>
            </a:endParaRPr>
          </a:p>
          <a:p>
            <a:pPr algn="r" rtl="1" eaLnBrk="1" hangingPunct="1"/>
            <a:r>
              <a:rPr lang="fa-IR" sz="2400" dirty="0" smtClean="0">
                <a:latin typeface="Calibri"/>
                <a:cs typeface="B Nazanin" pitchFamily="2" charset="-78"/>
              </a:rPr>
              <a:t>جستجوی </a:t>
            </a:r>
            <a:r>
              <a:rPr lang="en-US" sz="2400" dirty="0" smtClean="0">
                <a:latin typeface="Calibri"/>
                <a:cs typeface="B Nazanin" pitchFamily="2" charset="-78"/>
              </a:rPr>
              <a:t>A* </a:t>
            </a:r>
            <a:r>
              <a:rPr lang="fa-IR" sz="2400" dirty="0" smtClean="0">
                <a:latin typeface="Calibri"/>
                <a:cs typeface="B Nazanin" pitchFamily="2" charset="-78"/>
              </a:rPr>
              <a:t> بهینه است.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600675" y="5530752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1925320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1109345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2231706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2707957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2361881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3714432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1428432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2463482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1809432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04631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058760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1032006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039656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>
                <a:latin typeface="Calibri"/>
              </a:rPr>
              <a:t>خواص </a:t>
            </a:r>
            <a:r>
              <a:rPr lang="en-US" dirty="0" smtClean="0">
                <a:latin typeface="Calibri"/>
              </a:rPr>
              <a:t>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fa-IR" sz="2800" dirty="0" smtClean="0">
                <a:latin typeface="Calibri"/>
                <a:cs typeface="B Nazanin" pitchFamily="2" charset="-78"/>
              </a:rPr>
              <a:t>هزینه ی یکنواخت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19954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13858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en-US" dirty="0" smtClean="0">
                <a:latin typeface="Calibri"/>
                <a:cs typeface="B Nazanin" pitchFamily="2" charset="-78"/>
              </a:rPr>
              <a:t>UCS </a:t>
            </a:r>
            <a:r>
              <a:rPr lang="fa-IR" dirty="0" smtClean="0">
                <a:latin typeface="Calibri"/>
                <a:cs typeface="B Nazanin" pitchFamily="2" charset="-78"/>
              </a:rPr>
              <a:t> در مقابل </a:t>
            </a:r>
            <a:r>
              <a:rPr lang="en-US" dirty="0" smtClean="0">
                <a:latin typeface="Calibri"/>
                <a:cs typeface="B Nazanin" pitchFamily="2" charset="-78"/>
              </a:rPr>
              <a:t>A*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5029200" y="1524000"/>
            <a:ext cx="6705600" cy="4525963"/>
          </a:xfrm>
        </p:spPr>
        <p:txBody>
          <a:bodyPr/>
          <a:lstStyle/>
          <a:p>
            <a:pPr algn="r" rtl="1" eaLnBrk="1" hangingPunct="1"/>
            <a:r>
              <a:rPr lang="en-US" dirty="0" smtClean="0">
                <a:latin typeface="Calibri"/>
                <a:cs typeface="B Nazanin" pitchFamily="2" charset="-78"/>
              </a:rPr>
              <a:t>UCS</a:t>
            </a:r>
            <a:r>
              <a:rPr lang="fa-IR" dirty="0" smtClean="0">
                <a:latin typeface="Calibri"/>
                <a:cs typeface="B Nazanin" pitchFamily="2" charset="-78"/>
              </a:rPr>
              <a:t> در تمام جهات گسترش می یابد. </a:t>
            </a:r>
          </a:p>
          <a:p>
            <a:pPr lvl="1" algn="r" rtl="1"/>
            <a:endParaRPr lang="en-US" dirty="0" smtClean="0">
              <a:latin typeface="Calibri"/>
              <a:cs typeface="B Nazanin" pitchFamily="2" charset="-78"/>
            </a:endParaRPr>
          </a:p>
          <a:p>
            <a:pPr lvl="1" algn="r" rtl="1"/>
            <a:endParaRPr lang="en-US" dirty="0" smtClean="0">
              <a:latin typeface="Calibri"/>
              <a:cs typeface="B Nazanin" pitchFamily="2" charset="-78"/>
            </a:endParaRPr>
          </a:p>
          <a:p>
            <a:pPr lvl="1" algn="r" rtl="1"/>
            <a:endParaRPr lang="en-US" dirty="0" smtClean="0">
              <a:latin typeface="Calibri"/>
              <a:cs typeface="B Nazanin" pitchFamily="2" charset="-78"/>
            </a:endParaRPr>
          </a:p>
          <a:p>
            <a:pPr algn="r" rtl="1" eaLnBrk="1" hangingPunct="1"/>
            <a:r>
              <a:rPr lang="en-US" dirty="0" smtClean="0">
                <a:latin typeface="Calibri"/>
                <a:cs typeface="B Nazanin" pitchFamily="2" charset="-78"/>
              </a:rPr>
              <a:t>A* </a:t>
            </a:r>
            <a:r>
              <a:rPr lang="fa-IR" dirty="0" smtClean="0">
                <a:latin typeface="Calibri"/>
                <a:cs typeface="B Nazanin" pitchFamily="2" charset="-78"/>
              </a:rPr>
              <a:t> بیشتر در جهت هدف گسترش می یابد. </a:t>
            </a:r>
            <a:endParaRPr lang="en-US" dirty="0" smtClean="0">
              <a:latin typeface="Calibri"/>
              <a:cs typeface="B Nazanin" pitchFamily="2" charset="-78"/>
            </a:endParaRP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22891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15240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32162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32766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19208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22240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13716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32035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32115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21161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دموی </a:t>
            </a:r>
            <a:r>
              <a:rPr lang="en-US" dirty="0" smtClean="0"/>
              <a:t>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دموی حریصانه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دموی </a:t>
            </a:r>
            <a:r>
              <a:rPr lang="en-US" dirty="0" smtClean="0"/>
              <a:t>A*</a:t>
            </a:r>
            <a:endParaRPr lang="en-US" dirty="0"/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یک مثال دیگر</a:t>
            </a:r>
            <a:endParaRPr lang="en-US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fa-IR" sz="2800" dirty="0" smtClean="0">
                <a:latin typeface="Calibri" pitchFamily="34" charset="0"/>
                <a:cs typeface="B Compset" pitchFamily="2" charset="-78"/>
              </a:rPr>
              <a:t>هزینه: تعداد جابجایی کیکها</a:t>
            </a:r>
            <a:endParaRPr lang="en-US" sz="2800" dirty="0">
              <a:latin typeface="Calibri" pitchFamily="34" charset="0"/>
              <a:cs typeface="B Compse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دموی </a:t>
            </a:r>
            <a:r>
              <a:rPr lang="en-US" dirty="0" smtClean="0"/>
              <a:t>A*</a:t>
            </a:r>
            <a:r>
              <a:rPr lang="fa-IR" dirty="0" smtClean="0"/>
              <a:t> -- </a:t>
            </a:r>
            <a:r>
              <a:rPr lang="en-US" dirty="0" err="1" smtClean="0"/>
              <a:t>Pacman</a:t>
            </a:r>
            <a:endParaRPr lang="en-US" dirty="0"/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fa-IR" dirty="0" smtClean="0"/>
              <a:t>مقایسه</a:t>
            </a:r>
            <a:endParaRPr lang="en-US" dirty="0"/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کاربردهای</a:t>
            </a:r>
            <a:r>
              <a:rPr lang="en-US" dirty="0" smtClean="0"/>
              <a:t>A*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11379200" cy="4729164"/>
          </a:xfrm>
        </p:spPr>
        <p:txBody>
          <a:bodyPr/>
          <a:lstStyle/>
          <a:p>
            <a:pPr algn="r" rtl="1" eaLnBrk="1" hangingPunct="1"/>
            <a:r>
              <a:rPr lang="fa-IR" dirty="0" smtClean="0"/>
              <a:t>بازیهای ویدیویی</a:t>
            </a:r>
            <a:endParaRPr lang="en-US" dirty="0" smtClean="0"/>
          </a:p>
          <a:p>
            <a:pPr algn="r" rtl="1" eaLnBrk="1" hangingPunct="1"/>
            <a:r>
              <a:rPr lang="fa-IR" dirty="0" smtClean="0"/>
              <a:t>مسائل مسیریابی</a:t>
            </a:r>
            <a:endParaRPr lang="en-US" dirty="0" smtClean="0"/>
          </a:p>
          <a:p>
            <a:pPr algn="r" rtl="1" eaLnBrk="1" hangingPunct="1"/>
            <a:r>
              <a:rPr lang="fa-IR" dirty="0" smtClean="0"/>
              <a:t>برنامه ریزی منابع</a:t>
            </a:r>
            <a:endParaRPr lang="en-US" dirty="0" smtClean="0"/>
          </a:p>
          <a:p>
            <a:pPr algn="r" rtl="1" eaLnBrk="1" hangingPunct="1"/>
            <a:r>
              <a:rPr lang="fa-IR" dirty="0" smtClean="0"/>
              <a:t>برنامه ریزی حرکت ربات</a:t>
            </a:r>
            <a:endParaRPr lang="en-US" dirty="0" smtClean="0"/>
          </a:p>
          <a:p>
            <a:pPr algn="r" rtl="1" eaLnBrk="1" hangingPunct="1"/>
            <a:r>
              <a:rPr lang="fa-IR" dirty="0" smtClean="0"/>
              <a:t>آنالیز زبان</a:t>
            </a:r>
            <a:endParaRPr lang="en-US" dirty="0" smtClean="0"/>
          </a:p>
          <a:p>
            <a:pPr algn="r" rtl="1" eaLnBrk="1" hangingPunct="1"/>
            <a:r>
              <a:rPr lang="fa-IR" dirty="0" smtClean="0"/>
              <a:t>ترجمه ماشینی</a:t>
            </a:r>
            <a:endParaRPr lang="en-US" dirty="0" smtClean="0"/>
          </a:p>
          <a:p>
            <a:pPr algn="r" rtl="1" eaLnBrk="1" hangingPunct="1"/>
            <a:r>
              <a:rPr lang="fa-IR" dirty="0" smtClean="0"/>
              <a:t>تشخیص گفتار</a:t>
            </a:r>
            <a:endParaRPr lang="en-US" dirty="0" smtClean="0"/>
          </a:p>
          <a:p>
            <a:pPr algn="r" rtl="1" eaLnBrk="1" hangingPunct="1"/>
            <a:r>
              <a:rPr lang="en-US" dirty="0" smtClean="0"/>
              <a:t>…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smtClean="0"/>
              <a:t>ایجاد ابتکارات قابل قبول</a:t>
            </a:r>
            <a:endParaRPr lang="en-US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 eaLnBrk="1" hangingPunct="1"/>
            <a:r>
              <a:rPr lang="fa-IR" sz="2800" dirty="0" smtClean="0"/>
              <a:t>در حل بهینه ی مسائل سخت جستجو، عمده ی کار ما پیدا کردن یک ابتکار قابل قبول است. </a:t>
            </a:r>
            <a:endParaRPr lang="en-US" sz="2800" dirty="0" smtClean="0"/>
          </a:p>
          <a:p>
            <a:pPr lvl="3" algn="r" rtl="1"/>
            <a:endParaRPr lang="en-US" sz="1600" dirty="0" smtClean="0"/>
          </a:p>
          <a:p>
            <a:pPr algn="r" rtl="1"/>
            <a:r>
              <a:rPr lang="fa-IR" sz="2800" dirty="0" smtClean="0"/>
              <a:t>اغلب، ابتکارات قابل قبول راه حلهای مسائل ساده شده (</a:t>
            </a:r>
            <a:r>
              <a:rPr lang="en-US" sz="2800" i="1" dirty="0"/>
              <a:t>relaxed </a:t>
            </a:r>
            <a:r>
              <a:rPr lang="en-US" sz="2800" i="1" dirty="0" smtClean="0"/>
              <a:t>problems</a:t>
            </a:r>
            <a:r>
              <a:rPr lang="fa-IR" sz="2800" i="1" dirty="0" smtClean="0"/>
              <a:t>) </a:t>
            </a:r>
            <a:r>
              <a:rPr lang="fa-IR" sz="2800" dirty="0" smtClean="0"/>
              <a:t>هستند. در این مسائل اعمال جدیدی در دسترس هستند. </a:t>
            </a:r>
          </a:p>
          <a:p>
            <a:pPr lvl="2" algn="r" rtl="1"/>
            <a:endParaRPr lang="en-US" sz="2000" i="1" dirty="0" smtClean="0"/>
          </a:p>
          <a:p>
            <a:pPr algn="r" rtl="1" eaLnBrk="1" hangingPunct="1"/>
            <a:endParaRPr lang="en-US" sz="2800" dirty="0" smtClean="0"/>
          </a:p>
          <a:p>
            <a:pPr algn="r" rtl="1" eaLnBrk="1" hangingPunct="1"/>
            <a:endParaRPr lang="en-US" sz="2800" dirty="0" smtClean="0"/>
          </a:p>
          <a:p>
            <a:pPr algn="r" rtl="1" eaLnBrk="1" hangingPunct="1"/>
            <a:endParaRPr lang="en-US" sz="2800" dirty="0" smtClean="0"/>
          </a:p>
          <a:p>
            <a:pPr algn="r" rtl="1" eaLnBrk="1" hangingPunct="1"/>
            <a:endParaRPr lang="en-US" sz="2800" dirty="0" smtClean="0"/>
          </a:p>
          <a:p>
            <a:pPr algn="r" rtl="1" eaLnBrk="1" hangingPunct="1"/>
            <a:r>
              <a:rPr lang="fa-IR" sz="2800" dirty="0" smtClean="0"/>
              <a:t>البته ابتکارات غیرقابل قبول نیز بعضا مفید هستند. </a:t>
            </a:r>
            <a:endParaRPr lang="en-US" sz="2800" dirty="0" smtClean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538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505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3810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مثال</a:t>
            </a:r>
            <a:endParaRPr lang="en-US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11201400" cy="1630363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حالتها چه هستند؟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چند حالت داریم؟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اعمال چی هستند؟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از حالت شروع به چند حالت می توان رفت؟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هزینه چقدر است؟</a:t>
            </a:r>
            <a:endParaRPr lang="en-US" sz="24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8125" y="1144446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latin typeface="Calibri" pitchFamily="34" charset="0"/>
              </a:rPr>
              <a:t>حالت هدف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latin typeface="Calibri" pitchFamily="34" charset="0"/>
              </a:rPr>
              <a:t>حالت شروع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150" y="1143000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latin typeface="Calibri" pitchFamily="34" charset="0"/>
              </a:rPr>
              <a:t>اعمال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ادامه ی مثال</a:t>
            </a:r>
            <a:endParaRPr lang="en-US" dirty="0" smtClean="0"/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5715000" y="1176863"/>
            <a:ext cx="6324600" cy="4525963"/>
          </a:xfrm>
        </p:spPr>
        <p:txBody>
          <a:bodyPr/>
          <a:lstStyle/>
          <a:p>
            <a:pPr algn="r" rtl="1" eaLnBrk="1" hangingPunct="1"/>
            <a:r>
              <a:rPr lang="fa-IR" sz="2800" dirty="0" smtClean="0">
                <a:cs typeface="B Nazanin" pitchFamily="2" charset="-78"/>
              </a:rPr>
              <a:t>ابتکار: تعداد کاشیهای غلط </a:t>
            </a:r>
          </a:p>
          <a:p>
            <a:pPr algn="r" rtl="1" eaLnBrk="1" hangingPunct="1"/>
            <a:r>
              <a:rPr lang="fa-IR" sz="2800" dirty="0" smtClean="0">
                <a:cs typeface="B Nazanin" pitchFamily="2" charset="-78"/>
              </a:rPr>
              <a:t>چرا این ابتکار قابل قبول است؟</a:t>
            </a:r>
          </a:p>
          <a:p>
            <a:pPr algn="r" rtl="1" eaLnBrk="1" hangingPunct="1"/>
            <a:r>
              <a:rPr lang="en-US" sz="2800" dirty="0" smtClean="0">
                <a:cs typeface="B Nazanin" pitchFamily="2" charset="-78"/>
              </a:rPr>
              <a:t>h(start) </a:t>
            </a:r>
            <a:r>
              <a:rPr lang="fa-IR" sz="2800" dirty="0" smtClean="0">
                <a:cs typeface="B Nazanin" pitchFamily="2" charset="-78"/>
              </a:rPr>
              <a:t> چند است؟</a:t>
            </a:r>
            <a:endParaRPr lang="en-US" sz="2800" dirty="0" smtClean="0">
              <a:cs typeface="B Nazanin" pitchFamily="2" charset="-78"/>
            </a:endParaRPr>
          </a:p>
          <a:p>
            <a:pPr algn="r" rtl="1" eaLnBrk="1" hangingPunct="1"/>
            <a:r>
              <a:rPr lang="fa-IR" sz="2800" dirty="0" smtClean="0">
                <a:cs typeface="B Nazanin" pitchFamily="2" charset="-78"/>
              </a:rPr>
              <a:t>این ابتکار از روی مساله ی ساده شده به دست آمده است.</a:t>
            </a:r>
            <a:endParaRPr lang="en-US" sz="2800" dirty="0" smtClean="0">
              <a:cs typeface="B Nazanin" pitchFamily="2" charset="-78"/>
            </a:endParaRP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388730"/>
              </p:ext>
            </p:extLst>
          </p:nvPr>
        </p:nvGraphicFramePr>
        <p:xfrm>
          <a:off x="346010" y="4191000"/>
          <a:ext cx="5521389" cy="2650935"/>
        </p:xfrm>
        <a:graphic>
          <a:graphicData uri="http://schemas.openxmlformats.org/drawingml/2006/table">
            <a:tbl>
              <a:tblPr/>
              <a:tblGrid>
                <a:gridCol w="1025590"/>
                <a:gridCol w="1484132"/>
                <a:gridCol w="1422176"/>
                <a:gridCol w="1589491"/>
              </a:tblGrid>
              <a:tr h="744539">
                <a:tc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fa-I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تعداد نودهای باز شده وقتی که جواب بهینه دارای ...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8461">
                <a:tc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fa-I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... 4 گام است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fa-I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... 8گام است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fa-I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... 12گام است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6,300</a:t>
                      </a:r>
                      <a:endParaRPr kumimoji="0" lang="en-US" sz="24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149115"/>
            <a:ext cx="5073399" cy="2889485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172200" y="3962400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2000" dirty="0" smtClean="0">
                  <a:latin typeface="Calibri" pitchFamily="34" charset="0"/>
                  <a:cs typeface="B Nazanin" pitchFamily="2" charset="-78"/>
                </a:rPr>
                <a:t>حالت شروع</a:t>
              </a:r>
              <a:endParaRPr lang="en-US" sz="2000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2000" dirty="0" smtClean="0">
                  <a:latin typeface="Calibri" pitchFamily="34" charset="0"/>
                  <a:cs typeface="B Nazanin" pitchFamily="2" charset="-78"/>
                </a:rPr>
                <a:t>حالت پایان</a:t>
              </a:r>
              <a:endParaRPr lang="en-US" sz="2000" dirty="0">
                <a:latin typeface="Calibri" pitchFamily="34" charset="0"/>
                <a:cs typeface="B Nazanin" pitchFamily="2" charset="-78"/>
              </a:endParaRPr>
            </a:p>
          </p:txBody>
        </p:sp>
      </p:grp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5876924" y="22860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fa-IR" sz="2400" dirty="0">
                <a:solidFill>
                  <a:schemeClr val="accent2"/>
                </a:solidFill>
                <a:latin typeface="Calibri" pitchFamily="34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+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1 + </a:t>
            </a:r>
            <a:r>
              <a:rPr lang="fa-IR" sz="2400" dirty="0" smtClean="0">
                <a:solidFill>
                  <a:schemeClr val="accent2"/>
                </a:solidFill>
                <a:latin typeface="Calibri" pitchFamily="34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+ 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… = 8</a:t>
            </a:r>
            <a:endParaRPr lang="en-US" sz="2400" dirty="0">
              <a:solidFill>
                <a:schemeClr val="accent2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ادامه ی مثال</a:t>
            </a:r>
            <a:endParaRPr lang="en-US" dirty="0" smtClean="0"/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6477000" y="1371600"/>
            <a:ext cx="5867400" cy="4525963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اگر بتوان کاشیها را روی هم لغزاند، خیلی مساله ساده می شود</a:t>
            </a:r>
            <a:endParaRPr lang="en-US" sz="2400" dirty="0" smtClean="0"/>
          </a:p>
          <a:p>
            <a:pPr algn="r" rtl="1" eaLnBrk="1" hangingPunct="1">
              <a:lnSpc>
                <a:spcPct val="90000"/>
              </a:lnSpc>
            </a:pPr>
            <a:endParaRPr lang="en-US" sz="2400" dirty="0" smtClean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ابتکار: فاصله ی منهتن</a:t>
            </a:r>
            <a:endParaRPr lang="en-US" sz="2400" dirty="0" smtClean="0"/>
          </a:p>
          <a:p>
            <a:pPr algn="r" rtl="1" eaLnBrk="1" hangingPunct="1">
              <a:lnSpc>
                <a:spcPct val="90000"/>
              </a:lnSpc>
            </a:pPr>
            <a:endParaRPr lang="en-US" sz="2400" dirty="0" smtClean="0"/>
          </a:p>
          <a:p>
            <a:pPr algn="r" rtl="1"/>
            <a:r>
              <a:rPr lang="fa-IR" sz="2400" dirty="0">
                <a:cs typeface="B Nazanin" pitchFamily="2" charset="-78"/>
              </a:rPr>
              <a:t>چرا این ابتکار قابل قبول است؟</a:t>
            </a:r>
          </a:p>
          <a:p>
            <a:pPr algn="r" rtl="1" eaLnBrk="1" hangingPunct="1">
              <a:lnSpc>
                <a:spcPct val="90000"/>
              </a:lnSpc>
            </a:pPr>
            <a:endParaRPr lang="en-US" sz="2400" dirty="0" smtClean="0"/>
          </a:p>
          <a:p>
            <a:pPr algn="r" rtl="1" eaLnBrk="1" hangingPunct="1">
              <a:lnSpc>
                <a:spcPct val="90000"/>
              </a:lnSpc>
            </a:pPr>
            <a:r>
              <a:rPr lang="en-US" sz="2400" dirty="0" smtClean="0"/>
              <a:t>h(start) </a:t>
            </a:r>
            <a:r>
              <a:rPr lang="fa-IR" sz="2400" dirty="0"/>
              <a:t> </a:t>
            </a:r>
            <a:r>
              <a:rPr lang="fa-IR" sz="2400" dirty="0" smtClean="0"/>
              <a:t>؟ </a:t>
            </a:r>
            <a:endParaRPr lang="en-US" sz="2400" dirty="0" smtClean="0"/>
          </a:p>
          <a:p>
            <a:pPr algn="r" rtl="1" eaLnBrk="1" hangingPunct="1"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7162800" y="41148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… =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27563"/>
              </p:ext>
            </p:extLst>
          </p:nvPr>
        </p:nvGraphicFramePr>
        <p:xfrm>
          <a:off x="228598" y="3896051"/>
          <a:ext cx="6400801" cy="2252471"/>
        </p:xfrm>
        <a:graphic>
          <a:graphicData uri="http://schemas.openxmlformats.org/drawingml/2006/table">
            <a:tbl>
              <a:tblPr/>
              <a:tblGrid>
                <a:gridCol w="1912639"/>
                <a:gridCol w="1507886"/>
                <a:gridCol w="1407353"/>
                <a:gridCol w="1572923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fa-I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تعداد نودهای باز شده وقتی که جواب بهینه دارای ...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fa-I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... 4 گام است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fa-I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... 8گام است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fa-I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B Nazanin" pitchFamily="2" charset="-78"/>
                        </a:rPr>
                        <a:t>... 12گام است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B Nazanin" pitchFamily="2" charset="-7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33350" y="1143000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2000" dirty="0" smtClean="0">
                  <a:latin typeface="Calibri" pitchFamily="34" charset="0"/>
                  <a:cs typeface="B Nazanin" pitchFamily="2" charset="-78"/>
                </a:rPr>
                <a:t>حالت شروع</a:t>
              </a:r>
              <a:endParaRPr lang="en-US" sz="2000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2000" dirty="0" smtClean="0">
                  <a:latin typeface="Calibri" pitchFamily="34" charset="0"/>
                  <a:cs typeface="B Nazanin" pitchFamily="2" charset="-78"/>
                </a:rPr>
                <a:t>حالت هدف</a:t>
              </a:r>
              <a:endParaRPr lang="en-US" sz="2000" dirty="0">
                <a:latin typeface="Calibri" pitchFamily="34" charset="0"/>
                <a:cs typeface="B Nazanin" pitchFamily="2" charset="-7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هزینه ی واقعی</a:t>
            </a:r>
            <a:endParaRPr lang="en-US" dirty="0" smtClean="0"/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algn="r" rtl="1" eaLnBrk="1" hangingPunct="1"/>
            <a:r>
              <a:rPr lang="fa-IR" sz="2800" dirty="0" smtClean="0"/>
              <a:t>چطور است از هزینه ی واقعی به عنوان ابتکار استفاده کنیم.</a:t>
            </a:r>
            <a:endParaRPr lang="en-US" sz="2800" dirty="0" smtClean="0"/>
          </a:p>
          <a:p>
            <a:pPr lvl="1" algn="r" rtl="1" eaLnBrk="1" hangingPunct="1"/>
            <a:r>
              <a:rPr lang="fa-IR" sz="2400" dirty="0" smtClean="0"/>
              <a:t>قابل قبول است؟</a:t>
            </a:r>
            <a:endParaRPr lang="en-US" sz="2400" dirty="0" smtClean="0"/>
          </a:p>
          <a:p>
            <a:pPr lvl="1" algn="r" rtl="1" eaLnBrk="1" hangingPunct="1"/>
            <a:r>
              <a:rPr lang="fa-IR" sz="2400" dirty="0" smtClean="0"/>
              <a:t>آیا در تعداد نودهای باز شده صرفه جویی خواهیم داشت؟</a:t>
            </a:r>
            <a:endParaRPr lang="en-US" sz="2400" dirty="0" smtClean="0"/>
          </a:p>
          <a:p>
            <a:pPr lvl="1" algn="r" rtl="1" eaLnBrk="1" hangingPunct="1"/>
            <a:r>
              <a:rPr lang="fa-IR" sz="2400" dirty="0" smtClean="0"/>
              <a:t>مشکل کجاست؟</a:t>
            </a:r>
            <a:endParaRPr lang="en-US" sz="2400" dirty="0" smtClean="0"/>
          </a:p>
          <a:p>
            <a:pPr algn="r" rtl="1" eaLnBrk="1" hangingPunct="1"/>
            <a:endParaRPr lang="en-US" sz="2800" dirty="0" smtClean="0"/>
          </a:p>
          <a:p>
            <a:pPr algn="r" rtl="1" eaLnBrk="1" hangingPunct="1"/>
            <a:endParaRPr lang="en-US" sz="2800" dirty="0" smtClean="0"/>
          </a:p>
          <a:p>
            <a:pPr algn="r" rtl="1" eaLnBrk="1" hangingPunct="1"/>
            <a:r>
              <a:rPr lang="fa-IR" sz="2800" dirty="0" smtClean="0"/>
              <a:t>در </a:t>
            </a:r>
            <a:r>
              <a:rPr lang="en-US" sz="2800" dirty="0" smtClean="0"/>
              <a:t>A*</a:t>
            </a:r>
            <a:r>
              <a:rPr lang="fa-IR" sz="2800" dirty="0" smtClean="0"/>
              <a:t>: یک مصالحه بین </a:t>
            </a:r>
            <a:r>
              <a:rPr lang="fa-IR" sz="2800" u="sng" dirty="0" smtClean="0"/>
              <a:t>کیفیت تخمین هزینه هر نود تا هدف </a:t>
            </a:r>
            <a:r>
              <a:rPr lang="fa-IR" sz="2800" dirty="0" smtClean="0"/>
              <a:t>و </a:t>
            </a:r>
            <a:r>
              <a:rPr lang="fa-IR" sz="2800" u="sng" dirty="0" smtClean="0"/>
              <a:t>پیچیدگی محاسباتی تخمین</a:t>
            </a:r>
            <a:r>
              <a:rPr lang="fa-IR" sz="2800" dirty="0" smtClean="0"/>
              <a:t> وجود دارد</a:t>
            </a:r>
          </a:p>
          <a:p>
            <a:pPr lvl="1" algn="r" rtl="1"/>
            <a:r>
              <a:rPr lang="fa-IR" sz="2400" dirty="0" smtClean="0"/>
              <a:t>هر چه ابتکار به هزینه ی واقعی نزدیک شود، تعداد نودهای گسترش یافته کم می شود. اما در مقابل، محاسبه ابتکار به ازای هر نود سخت تر می شود.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981200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5791200" y="1524000"/>
            <a:ext cx="5715000" cy="4953000"/>
          </a:xfrm>
        </p:spPr>
        <p:txBody>
          <a:bodyPr/>
          <a:lstStyle/>
          <a:p>
            <a:pPr algn="r" rtl="1" eaLnBrk="1" hangingPunct="1"/>
            <a:r>
              <a:rPr lang="fa-IR" sz="2400" dirty="0" smtClean="0"/>
              <a:t>تسلط: </a:t>
            </a:r>
            <a:r>
              <a:rPr lang="en-US" sz="2400" dirty="0" smtClean="0"/>
              <a:t>h</a:t>
            </a:r>
            <a:r>
              <a:rPr lang="en-US" sz="2400" baseline="-25000" dirty="0" smtClean="0"/>
              <a:t>a</a:t>
            </a:r>
            <a:r>
              <a:rPr lang="en-US" sz="2400" dirty="0" smtClean="0"/>
              <a:t> </a:t>
            </a:r>
            <a:r>
              <a:rPr lang="en-US" sz="2400" dirty="0" smtClean="0">
                <a:cs typeface="Arial" charset="0"/>
              </a:rPr>
              <a:t>≥</a:t>
            </a:r>
            <a:r>
              <a:rPr lang="en-US" sz="2400" dirty="0" smtClean="0"/>
              <a:t>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c</a:t>
            </a:r>
            <a:endParaRPr lang="en-US" sz="2400" dirty="0" smtClean="0"/>
          </a:p>
          <a:p>
            <a:pPr algn="r" rtl="1" eaLnBrk="1" hangingPunct="1"/>
            <a:endParaRPr lang="en-US" sz="2400" dirty="0" smtClean="0"/>
          </a:p>
          <a:p>
            <a:pPr algn="r" rtl="1" eaLnBrk="1" hangingPunct="1"/>
            <a:endParaRPr lang="en-US" sz="2400" dirty="0" smtClean="0"/>
          </a:p>
          <a:p>
            <a:pPr algn="r" rtl="1" eaLnBrk="1" hangingPunct="1"/>
            <a:r>
              <a:rPr lang="fa-IR" sz="2400" dirty="0" smtClean="0"/>
              <a:t>ماکسیمم دو ابتکار قابل قبول خودش نیز قابل قبول است:</a:t>
            </a:r>
            <a:endParaRPr lang="en-US" sz="2000" dirty="0" smtClean="0"/>
          </a:p>
          <a:p>
            <a:pPr lvl="1" algn="r" rtl="1" eaLnBrk="1" hangingPunct="1"/>
            <a:endParaRPr lang="en-US" sz="2000" dirty="0" smtClean="0"/>
          </a:p>
          <a:p>
            <a:pPr lvl="1" algn="r" rtl="1" eaLnBrk="1" hangingPunct="1"/>
            <a:endParaRPr lang="en-US" sz="2000" dirty="0" smtClean="0"/>
          </a:p>
          <a:p>
            <a:pPr algn="r" rtl="1" eaLnBrk="1" hangingPunct="1"/>
            <a:r>
              <a:rPr lang="fa-IR" sz="2400" dirty="0" smtClean="0"/>
              <a:t>ابتکارات بدیهی: </a:t>
            </a:r>
            <a:endParaRPr lang="en-US" sz="2400" dirty="0" smtClean="0"/>
          </a:p>
          <a:p>
            <a:pPr lvl="1" algn="r" rtl="1" eaLnBrk="1" hangingPunct="1"/>
            <a:r>
              <a:rPr lang="fa-IR" sz="2000" dirty="0" smtClean="0"/>
              <a:t>کف: صفر</a:t>
            </a:r>
            <a:endParaRPr lang="en-US" sz="2000" dirty="0" smtClean="0"/>
          </a:p>
          <a:p>
            <a:pPr lvl="1" algn="r" rtl="1" eaLnBrk="1" hangingPunct="1"/>
            <a:r>
              <a:rPr lang="fa-IR" sz="2000" dirty="0" smtClean="0"/>
              <a:t>سقف: هزینه ی واقعی</a:t>
            </a:r>
            <a:endParaRPr lang="en-US" sz="2000" dirty="0" smtClean="0"/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705600" y="3486373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84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1066800" y="1575752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جستجوی گرافی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762830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مقاله ی مرتبط</a:t>
            </a:r>
            <a:endParaRPr lang="en-US" dirty="0" smtClean="0"/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جستجوی درختی: کار اضافی</a:t>
            </a:r>
            <a:endParaRPr lang="en-US"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14436"/>
            <a:ext cx="11379200" cy="4729164"/>
          </a:xfrm>
        </p:spPr>
        <p:txBody>
          <a:bodyPr/>
          <a:lstStyle/>
          <a:p>
            <a:pPr algn="r" rtl="1" eaLnBrk="1" hangingPunct="1"/>
            <a:r>
              <a:rPr lang="fa-IR" sz="2800" dirty="0" smtClean="0"/>
              <a:t>اگر نتوانیم حالتهای تکراری را تشخیص دهیم، میران کار انجام شده به صورت نمایی زیاد خواهد شد. </a:t>
            </a:r>
            <a:endParaRPr lang="en-US" sz="2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>
                <a:latin typeface="Calibri"/>
              </a:rPr>
              <a:t>جستجوی گرافی</a:t>
            </a:r>
            <a:endParaRPr lang="en-US" dirty="0" smtClean="0">
              <a:latin typeface="Calibri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 eaLnBrk="1" hangingPunct="1"/>
            <a:r>
              <a:rPr lang="fa-IR" sz="2600" dirty="0" smtClean="0">
                <a:latin typeface="Calibri"/>
                <a:cs typeface="B Nazanin" pitchFamily="2" charset="-78"/>
              </a:rPr>
              <a:t>در </a:t>
            </a:r>
            <a:r>
              <a:rPr lang="en-US" sz="2600" dirty="0" smtClean="0">
                <a:latin typeface="Calibri"/>
                <a:cs typeface="B Nazanin" pitchFamily="2" charset="-78"/>
              </a:rPr>
              <a:t>BFS</a:t>
            </a:r>
            <a:r>
              <a:rPr lang="fa-IR" sz="2600" dirty="0" smtClean="0">
                <a:latin typeface="Calibri"/>
                <a:cs typeface="B Nazanin" pitchFamily="2" charset="-78"/>
              </a:rPr>
              <a:t>، لازم نیست نودهای که دور آنها دایره کشیده ایم را گسترش بدهیم؟ چرا؟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جستجوی گرافی</a:t>
            </a:r>
            <a:endParaRPr lang="en-US"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143000"/>
            <a:ext cx="9448800" cy="5562600"/>
          </a:xfrm>
        </p:spPr>
        <p:txBody>
          <a:bodyPr/>
          <a:lstStyle/>
          <a:p>
            <a:pPr algn="r" rtl="1" eaLnBrk="1" hangingPunct="1">
              <a:lnSpc>
                <a:spcPct val="150000"/>
              </a:lnSpc>
            </a:pPr>
            <a:r>
              <a:rPr lang="fa-IR" sz="2000" dirty="0" smtClean="0"/>
              <a:t>ایده: هیچ حالتی را دو بار گسترش ندهید. </a:t>
            </a:r>
          </a:p>
          <a:p>
            <a:pPr algn="r" rtl="1" eaLnBrk="1" hangingPunct="1">
              <a:lnSpc>
                <a:spcPct val="150000"/>
              </a:lnSpc>
            </a:pPr>
            <a:r>
              <a:rPr lang="fa-IR" sz="2000" dirty="0" smtClean="0"/>
              <a:t>نحوه ی پیاده سازی: </a:t>
            </a:r>
          </a:p>
          <a:p>
            <a:pPr lvl="1" algn="r" rtl="1">
              <a:lnSpc>
                <a:spcPct val="150000"/>
              </a:lnSpc>
            </a:pPr>
            <a:r>
              <a:rPr lang="fa-IR" sz="1800" dirty="0" smtClean="0"/>
              <a:t>جستجوی درختی+ مجموعه ی حالتهای گسترش یافته </a:t>
            </a:r>
          </a:p>
          <a:p>
            <a:pPr lvl="1" algn="r" rtl="1">
              <a:lnSpc>
                <a:spcPct val="150000"/>
              </a:lnSpc>
            </a:pPr>
            <a:r>
              <a:rPr lang="fa-IR" sz="1800" dirty="0" smtClean="0"/>
              <a:t>درخت جستجو را نود به نود گسترش دهید. </a:t>
            </a:r>
          </a:p>
          <a:p>
            <a:pPr lvl="1" algn="r" rtl="1">
              <a:lnSpc>
                <a:spcPct val="150000"/>
              </a:lnSpc>
            </a:pPr>
            <a:r>
              <a:rPr lang="fa-IR" sz="1800" dirty="0" smtClean="0"/>
              <a:t>اما قبل از گسترش نود، مطمئن شوید که نود قبلا دیده نشده است</a:t>
            </a:r>
          </a:p>
          <a:p>
            <a:pPr lvl="1" algn="r" rtl="1">
              <a:lnSpc>
                <a:spcPct val="150000"/>
              </a:lnSpc>
            </a:pPr>
            <a:r>
              <a:rPr lang="fa-IR" sz="1800" dirty="0" smtClean="0"/>
              <a:t>اگر این نود جدید نیست، از آن صرفنظر کنید. </a:t>
            </a:r>
          </a:p>
          <a:p>
            <a:pPr lvl="1" algn="r" rtl="1">
              <a:lnSpc>
                <a:spcPct val="150000"/>
              </a:lnSpc>
            </a:pPr>
            <a:r>
              <a:rPr lang="fa-IR" sz="1800" dirty="0" smtClean="0"/>
              <a:t>اگر نود جدید است، آنرا به مجموعه اضافه کنید. </a:t>
            </a:r>
          </a:p>
          <a:p>
            <a:pPr algn="r" rtl="1" eaLnBrk="1" hangingPunct="1">
              <a:lnSpc>
                <a:spcPct val="150000"/>
              </a:lnSpc>
            </a:pPr>
            <a:r>
              <a:rPr lang="fa-IR" sz="2000" dirty="0" smtClean="0"/>
              <a:t>مهم: از لیست به جای مجموعه استفاده نکنید. </a:t>
            </a:r>
            <a:endParaRPr lang="en-US" sz="1800" dirty="0" smtClean="0"/>
          </a:p>
          <a:p>
            <a:pPr algn="r" rtl="1" eaLnBrk="1" hangingPunct="1">
              <a:lnSpc>
                <a:spcPct val="150000"/>
              </a:lnSpc>
            </a:pPr>
            <a:r>
              <a:rPr lang="fa-IR" sz="2000" dirty="0" smtClean="0"/>
              <a:t>آیا جستجوی گرافی کامل است؟</a:t>
            </a:r>
            <a:endParaRPr lang="en-US" sz="2000" dirty="0" smtClean="0"/>
          </a:p>
          <a:p>
            <a:pPr algn="r" rtl="1">
              <a:lnSpc>
                <a:spcPct val="150000"/>
              </a:lnSpc>
            </a:pPr>
            <a:r>
              <a:rPr lang="fa-IR" sz="2000" dirty="0"/>
              <a:t>آیا جستجوی گرافی </a:t>
            </a:r>
            <a:r>
              <a:rPr lang="fa-IR" sz="2000" dirty="0" smtClean="0"/>
              <a:t>بهینه است</a:t>
            </a:r>
            <a:r>
              <a:rPr lang="fa-IR" sz="2000" dirty="0"/>
              <a:t>؟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>
                <a:latin typeface="Calibri"/>
              </a:rPr>
              <a:t>مشکل جستجوی گرافی </a:t>
            </a:r>
            <a:r>
              <a:rPr lang="en-US" dirty="0" smtClean="0">
                <a:latin typeface="Calibri"/>
              </a:rPr>
              <a:t>A</a:t>
            </a:r>
            <a:r>
              <a:rPr lang="en-US" dirty="0">
                <a:latin typeface="Calibri"/>
              </a:rPr>
              <a:t>*</a:t>
            </a:r>
            <a:endParaRPr lang="en-US" dirty="0" smtClean="0">
              <a:latin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B Nazanin" pitchFamily="2" charset="-78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B Nazanin" pitchFamily="2" charset="-78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B Nazanin" pitchFamily="2" charset="-78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B Nazanin" pitchFamily="2" charset="-78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B Nazanin" pitchFamily="2" charset="-78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B Nazanin" pitchFamily="2" charset="-78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B Nazanin" pitchFamily="2" charset="-78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B Nazanin" pitchFamily="2" charset="-78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B Nazanin" pitchFamily="2" charset="-78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B Nazanin" pitchFamily="2" charset="-78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30235" cy="3341389"/>
            <a:chOff x="1638925" y="2743200"/>
            <a:chExt cx="3929041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38766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B Nazanin" pitchFamily="2" charset="-78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38766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B Nazanin" pitchFamily="2" charset="-78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38766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B Nazanin" pitchFamily="2" charset="-78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38766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B Nazanin" pitchFamily="2" charset="-78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38766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B Nazanin" pitchFamily="2" charset="-78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B Nazanin" pitchFamily="2" charset="-78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2</a:t>
            </a:r>
            <a:r>
              <a:rPr lang="en-US" sz="2400" dirty="0">
                <a:latin typeface="Calibri"/>
                <a:cs typeface="B Nazanin" pitchFamily="2" charset="-78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B Nazanin" pitchFamily="2" charset="-78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B Nazanin" pitchFamily="2" charset="-78"/>
                </a:rPr>
                <a:t>4</a:t>
              </a:r>
              <a:r>
                <a:rPr lang="en-US" sz="2400" dirty="0">
                  <a:latin typeface="Calibri"/>
                  <a:cs typeface="B Nazanin" pitchFamily="2" charset="-78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B Nazanin" pitchFamily="2" charset="-78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B Nazanin" pitchFamily="2" charset="-78"/>
                </a:rPr>
                <a:t>1</a:t>
              </a:r>
              <a:r>
                <a:rPr lang="en-US" sz="2400" dirty="0">
                  <a:latin typeface="Calibri"/>
                  <a:cs typeface="B Nazanin" pitchFamily="2" charset="-78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B Nazanin" pitchFamily="2" charset="-78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B Nazanin" pitchFamily="2" charset="-78"/>
                </a:rPr>
                <a:t>1</a:t>
              </a:r>
              <a:r>
                <a:rPr lang="en-US" sz="2400" dirty="0">
                  <a:latin typeface="Calibri"/>
                  <a:cs typeface="B Nazanin" pitchFamily="2" charset="-78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B Nazanin" pitchFamily="2" charset="-78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B Nazanin" pitchFamily="2" charset="-78"/>
                </a:rPr>
                <a:t>0</a:t>
              </a:r>
              <a:r>
                <a:rPr lang="en-US" sz="2400" dirty="0">
                  <a:latin typeface="Calibri"/>
                  <a:cs typeface="B Nazanin" pitchFamily="2" charset="-78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B Nazanin" pitchFamily="2" charset="-78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B Nazanin" pitchFamily="2" charset="-78"/>
                </a:rPr>
                <a:t>1</a:t>
              </a:r>
              <a:r>
                <a:rPr lang="en-US" sz="2400" dirty="0">
                  <a:latin typeface="Calibri"/>
                  <a:cs typeface="B Nazanin" pitchFamily="2" charset="-78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B Nazanin" pitchFamily="2" charset="-78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B Nazanin" pitchFamily="2" charset="-78"/>
                </a:rPr>
                <a:t>0</a:t>
              </a:r>
              <a:r>
                <a:rPr lang="en-US" sz="2400" dirty="0">
                  <a:latin typeface="Calibri"/>
                  <a:cs typeface="B Nazanin" pitchFamily="2" charset="-78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138723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fa-IR" sz="2800" dirty="0">
                <a:latin typeface="Calibri"/>
                <a:cs typeface="B Nazanin" pitchFamily="2" charset="-78"/>
              </a:rPr>
              <a:t>گراف </a:t>
            </a:r>
            <a:r>
              <a:rPr lang="fa-IR" sz="2800" dirty="0" smtClean="0">
                <a:latin typeface="Calibri"/>
                <a:cs typeface="B Nazanin" pitchFamily="2" charset="-78"/>
              </a:rPr>
              <a:t>فضای </a:t>
            </a:r>
            <a:r>
              <a:rPr lang="fa-IR" sz="2800" dirty="0">
                <a:latin typeface="Calibri"/>
                <a:cs typeface="B Nazanin" pitchFamily="2" charset="-78"/>
              </a:rPr>
              <a:t>حالت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2116281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fa-IR" sz="2800" dirty="0" smtClean="0">
                <a:latin typeface="Calibri"/>
                <a:cs typeface="B Nazanin" pitchFamily="2" charset="-78"/>
              </a:rPr>
              <a:t>جستجوی درختی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latin typeface="Calibri"/>
              </a:rPr>
              <a:t>سازگاری ابتکارات </a:t>
            </a:r>
            <a:endParaRPr lang="en-US" dirty="0" smtClean="0">
              <a:latin typeface="Calibri"/>
            </a:endParaRP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724400" y="1066800"/>
            <a:ext cx="6934200" cy="5715000"/>
          </a:xfrm>
        </p:spPr>
        <p:txBody>
          <a:bodyPr/>
          <a:lstStyle/>
          <a:p>
            <a:pPr algn="r" rtl="1">
              <a:lnSpc>
                <a:spcPct val="150000"/>
              </a:lnSpc>
            </a:pPr>
            <a:r>
              <a:rPr lang="fa-IR" sz="2400" dirty="0" smtClean="0">
                <a:latin typeface="Calibri"/>
                <a:cs typeface="B Nazanin" pitchFamily="2" charset="-78"/>
              </a:rPr>
              <a:t>ایده ی اصلی: هزینه ی ابتکار باید کمتر یا مساوی هزینه ی واقعی باشد.</a:t>
            </a:r>
          </a:p>
          <a:p>
            <a:pPr lvl="1" algn="r" rtl="1">
              <a:lnSpc>
                <a:spcPct val="150000"/>
              </a:lnSpc>
            </a:pPr>
            <a:r>
              <a:rPr lang="fa-IR" sz="2000" dirty="0" smtClean="0">
                <a:latin typeface="Calibri"/>
                <a:cs typeface="B Nazanin" pitchFamily="2" charset="-78"/>
              </a:rPr>
              <a:t>قابل قبول بودن:</a:t>
            </a:r>
            <a:endParaRPr lang="en-US" sz="20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150000"/>
              </a:lnSpc>
              <a:buNone/>
            </a:pPr>
            <a:r>
              <a:rPr lang="en-US" sz="2000" dirty="0" smtClean="0">
                <a:latin typeface="Calibri"/>
                <a:cs typeface="B Nazanin" pitchFamily="2" charset="-78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B Nazanin" pitchFamily="2" charset="-78"/>
              </a:rPr>
              <a:t>h(A) </a:t>
            </a:r>
            <a:r>
              <a:rPr lang="en-US" sz="2000" dirty="0" smtClean="0">
                <a:latin typeface="Calibri"/>
                <a:cs typeface="B Nazanin" pitchFamily="2" charset="-78"/>
              </a:rPr>
              <a:t>≤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B Nazanin" pitchFamily="2" charset="-78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B Nazanin" pitchFamily="2" charset="-78"/>
              </a:rPr>
              <a:t>actual cost from A to G</a:t>
            </a:r>
          </a:p>
          <a:p>
            <a:pPr lvl="1" algn="r" rtl="1">
              <a:lnSpc>
                <a:spcPct val="150000"/>
              </a:lnSpc>
            </a:pPr>
            <a:r>
              <a:rPr lang="fa-IR" sz="2000" dirty="0" smtClean="0">
                <a:latin typeface="Calibri"/>
                <a:cs typeface="B Nazanin" pitchFamily="2" charset="-78"/>
              </a:rPr>
              <a:t>سازگاری:</a:t>
            </a:r>
            <a:endParaRPr lang="en-US" sz="20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C00000"/>
                </a:solidFill>
                <a:latin typeface="Calibri"/>
                <a:cs typeface="B Nazanin" pitchFamily="2" charset="-78"/>
              </a:rPr>
              <a:t>		h(A) – h(C)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B Nazanin" pitchFamily="2" charset="-78"/>
              </a:rPr>
              <a:t> </a:t>
            </a:r>
            <a:r>
              <a:rPr lang="en-US" sz="2000" dirty="0" smtClean="0">
                <a:latin typeface="Calibri"/>
                <a:cs typeface="B Nazanin" pitchFamily="2" charset="-78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B Nazanin" pitchFamily="2" charset="-78"/>
              </a:rPr>
              <a:t>cost(A to C)</a:t>
            </a:r>
            <a:endParaRPr lang="en-US" sz="1050" dirty="0" smtClean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algn="r" rtl="1">
              <a:lnSpc>
                <a:spcPct val="150000"/>
              </a:lnSpc>
              <a:buClr>
                <a:srgbClr val="333399"/>
              </a:buClr>
            </a:pPr>
            <a:endParaRPr lang="en-US" sz="1000" dirty="0" smtClean="0">
              <a:solidFill>
                <a:srgbClr val="333399"/>
              </a:solidFill>
              <a:latin typeface="Calibri"/>
              <a:cs typeface="B Nazanin" pitchFamily="2" charset="-78"/>
            </a:endParaRPr>
          </a:p>
          <a:p>
            <a:pPr algn="r" rtl="1">
              <a:lnSpc>
                <a:spcPct val="150000"/>
              </a:lnSpc>
              <a:buClr>
                <a:srgbClr val="333399"/>
              </a:buClr>
            </a:pPr>
            <a:r>
              <a:rPr lang="fa-IR" sz="2400" dirty="0" smtClean="0">
                <a:solidFill>
                  <a:srgbClr val="333399"/>
                </a:solidFill>
                <a:latin typeface="Calibri"/>
                <a:cs typeface="B Nazanin" pitchFamily="2" charset="-78"/>
              </a:rPr>
              <a:t>عواقب سازگاری:</a:t>
            </a:r>
            <a:endParaRPr lang="en-US" sz="2400" dirty="0" smtClean="0">
              <a:solidFill>
                <a:srgbClr val="333399"/>
              </a:solidFill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150000"/>
              </a:lnSpc>
              <a:buClr>
                <a:srgbClr val="333399"/>
              </a:buClr>
            </a:pPr>
            <a:r>
              <a:rPr lang="fa-IR" sz="2000" dirty="0" smtClean="0">
                <a:latin typeface="Calibri"/>
                <a:cs typeface="B Nazanin" pitchFamily="2" charset="-78"/>
              </a:rPr>
              <a:t>مقادیر </a:t>
            </a:r>
            <a:r>
              <a:rPr lang="en-US" sz="2000" dirty="0" smtClean="0">
                <a:latin typeface="Calibri"/>
                <a:cs typeface="B Nazanin" pitchFamily="2" charset="-78"/>
              </a:rPr>
              <a:t>f</a:t>
            </a:r>
            <a:r>
              <a:rPr lang="fa-IR" sz="2000" dirty="0" smtClean="0">
                <a:latin typeface="Calibri"/>
                <a:cs typeface="B Nazanin" pitchFamily="2" charset="-78"/>
              </a:rPr>
              <a:t> در طول یک مسیر هیچ وقت کاهش نمی یابد.</a:t>
            </a:r>
            <a:endParaRPr lang="en-US" sz="20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 smtClean="0">
                <a:latin typeface="Calibri"/>
                <a:cs typeface="B Nazanin" pitchFamily="2" charset="-78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B Nazanin" pitchFamily="2" charset="-78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h(A) </a:t>
            </a:r>
            <a:r>
              <a:rPr lang="en-US" sz="2000" dirty="0">
                <a:latin typeface="Calibri"/>
                <a:cs typeface="B Nazanin" pitchFamily="2" charset="-78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B Nazanin" pitchFamily="2" charset="-78"/>
              </a:rPr>
              <a:t>cost(A to C) </a:t>
            </a:r>
            <a:r>
              <a:rPr lang="en-US" sz="2000" dirty="0" smtClean="0">
                <a:latin typeface="Calibri"/>
                <a:cs typeface="B Nazanin" pitchFamily="2" charset="-78"/>
              </a:rPr>
              <a:t>+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B Nazanin" pitchFamily="2" charset="-78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B Nazanin" pitchFamily="2" charset="-78"/>
              </a:rPr>
              <a:t>h(C)</a:t>
            </a:r>
            <a:endParaRPr lang="en-US" sz="2000" dirty="0" smtClean="0">
              <a:latin typeface="Calibri"/>
              <a:cs typeface="B Nazanin" pitchFamily="2" charset="-78"/>
            </a:endParaRPr>
          </a:p>
          <a:p>
            <a:pPr lvl="1" algn="r" rtl="1">
              <a:lnSpc>
                <a:spcPct val="150000"/>
              </a:lnSpc>
              <a:buClr>
                <a:srgbClr val="333399"/>
              </a:buClr>
            </a:pPr>
            <a:r>
              <a:rPr lang="fa-IR" sz="2000" dirty="0" smtClean="0">
                <a:latin typeface="Calibri"/>
                <a:cs typeface="B Nazanin" pitchFamily="2" charset="-78"/>
              </a:rPr>
              <a:t>در این صورت جستجوی گرافی  </a:t>
            </a:r>
            <a:r>
              <a:rPr lang="en-US" sz="2000" dirty="0" smtClean="0">
                <a:latin typeface="Calibri"/>
                <a:cs typeface="B Nazanin" pitchFamily="2" charset="-78"/>
              </a:rPr>
              <a:t>A* </a:t>
            </a:r>
            <a:r>
              <a:rPr lang="fa-IR" sz="2000" dirty="0" smtClean="0">
                <a:latin typeface="Calibri"/>
                <a:cs typeface="B Nazanin" pitchFamily="2" charset="-78"/>
              </a:rPr>
              <a:t> بهینه خواهد بود</a:t>
            </a:r>
            <a:r>
              <a:rPr lang="fa-IR" sz="2000" dirty="0">
                <a:latin typeface="Calibri"/>
                <a:cs typeface="B Nazanin" pitchFamily="2" charset="-78"/>
              </a:rPr>
              <a:t>.</a:t>
            </a:r>
            <a:endParaRPr lang="fa-IR" sz="2000" dirty="0" smtClean="0">
              <a:latin typeface="Calibri"/>
              <a:cs typeface="B Nazanin" pitchFamily="2" charset="-78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4478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28956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0480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5334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4384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3810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4290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6764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3138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4478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3810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810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بهینگی جستجوی گرافی </a:t>
            </a:r>
            <a:r>
              <a:rPr lang="en-US" dirty="0" smtClean="0"/>
              <a:t>A*</a:t>
            </a:r>
            <a:r>
              <a:rPr lang="fa-IR" dirty="0" smtClean="0"/>
              <a:t> </a:t>
            </a:r>
            <a:endParaRPr lang="en-US" dirty="0" smtClean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12033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بهینگی جستجوی گرافی </a:t>
            </a:r>
            <a:r>
              <a:rPr lang="en-US" dirty="0"/>
              <a:t>A*</a:t>
            </a:r>
            <a:r>
              <a:rPr lang="fa-IR" dirty="0"/>
              <a:t> 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5638800" y="1663701"/>
            <a:ext cx="6248400" cy="4419600"/>
          </a:xfrm>
        </p:spPr>
        <p:txBody>
          <a:bodyPr/>
          <a:lstStyle/>
          <a:p>
            <a:pPr algn="r" rtl="1" eaLnBrk="1" hangingPunct="1"/>
            <a:r>
              <a:rPr lang="fa-IR" sz="2800" dirty="0" smtClean="0">
                <a:latin typeface="Calibri"/>
                <a:cs typeface="B Nazanin" pitchFamily="2" charset="-78"/>
              </a:rPr>
              <a:t>طرح: به سازگاری ابتکار دقت کنید. </a:t>
            </a:r>
            <a:endParaRPr lang="en-US" sz="2800" dirty="0" smtClean="0">
              <a:latin typeface="Calibri"/>
              <a:cs typeface="B Nazanin" pitchFamily="2" charset="-78"/>
            </a:endParaRPr>
          </a:p>
          <a:p>
            <a:pPr lvl="1" algn="r" rtl="1"/>
            <a:endParaRPr lang="en-US" sz="1400" dirty="0" smtClean="0">
              <a:latin typeface="Calibri"/>
              <a:cs typeface="B Nazanin" pitchFamily="2" charset="-78"/>
            </a:endParaRPr>
          </a:p>
          <a:p>
            <a:pPr lvl="1" algn="r" rtl="1"/>
            <a:r>
              <a:rPr lang="fa-IR" sz="2400" dirty="0">
                <a:latin typeface="Calibri"/>
                <a:cs typeface="B Nazanin" pitchFamily="2" charset="-78"/>
              </a:rPr>
              <a:t>حقیقت 1: </a:t>
            </a:r>
            <a:r>
              <a:rPr lang="fa-IR" sz="2400" dirty="0" smtClean="0">
                <a:latin typeface="Calibri"/>
                <a:cs typeface="B Nazanin" pitchFamily="2" charset="-78"/>
              </a:rPr>
              <a:t>در جستجوی گرافی،</a:t>
            </a:r>
            <a:r>
              <a:rPr lang="en-US" sz="2400" dirty="0" smtClean="0">
                <a:latin typeface="Calibri"/>
                <a:cs typeface="B Nazanin" pitchFamily="2" charset="-78"/>
              </a:rPr>
              <a:t>A*</a:t>
            </a:r>
            <a:r>
              <a:rPr lang="fa-IR" sz="2400" dirty="0" smtClean="0">
                <a:latin typeface="Calibri"/>
                <a:cs typeface="B Nazanin" pitchFamily="2" charset="-78"/>
              </a:rPr>
              <a:t>  </a:t>
            </a:r>
            <a:r>
              <a:rPr lang="fa-IR" sz="2400" dirty="0">
                <a:latin typeface="Calibri"/>
                <a:cs typeface="B Nazanin" pitchFamily="2" charset="-78"/>
              </a:rPr>
              <a:t>نودها را بر اساس مقادیر </a:t>
            </a:r>
            <a:r>
              <a:rPr lang="en-US" sz="2400" dirty="0">
                <a:latin typeface="Calibri"/>
                <a:cs typeface="B Nazanin" pitchFamily="2" charset="-78"/>
              </a:rPr>
              <a:t>f</a:t>
            </a:r>
            <a:r>
              <a:rPr lang="fa-IR" sz="2400" dirty="0">
                <a:latin typeface="Calibri"/>
                <a:cs typeface="B Nazanin" pitchFamily="2" charset="-78"/>
              </a:rPr>
              <a:t> گسترش می دهد. </a:t>
            </a:r>
          </a:p>
          <a:p>
            <a:pPr lvl="1" algn="r" rtl="1"/>
            <a:r>
              <a:rPr lang="fa-IR" sz="2400" dirty="0">
                <a:latin typeface="Calibri"/>
                <a:cs typeface="B Nazanin" pitchFamily="2" charset="-78"/>
              </a:rPr>
              <a:t>حقیقت </a:t>
            </a:r>
            <a:r>
              <a:rPr lang="fa-IR" sz="2400" dirty="0" smtClean="0">
                <a:latin typeface="Calibri"/>
                <a:cs typeface="B Nazanin" pitchFamily="2" charset="-78"/>
              </a:rPr>
              <a:t>2: در جستجوی گرافی، نودهایی که هزینه ی کمتری دارند، زودتر گسترش داده می شوند. </a:t>
            </a:r>
            <a:endParaRPr lang="fa-IR" sz="2400" dirty="0">
              <a:latin typeface="Calibri"/>
              <a:cs typeface="B Nazanin" pitchFamily="2" charset="-78"/>
            </a:endParaRPr>
          </a:p>
          <a:p>
            <a:pPr lvl="1" algn="r" rtl="1"/>
            <a:endParaRPr lang="en-US" sz="1400" dirty="0" smtClean="0">
              <a:latin typeface="Calibri"/>
              <a:cs typeface="B Nazanin" pitchFamily="2" charset="-78"/>
            </a:endParaRPr>
          </a:p>
          <a:p>
            <a:pPr lvl="1" algn="r" rtl="1"/>
            <a:r>
              <a:rPr lang="fa-IR" sz="2400" dirty="0">
                <a:latin typeface="Calibri"/>
                <a:cs typeface="B Nazanin" pitchFamily="2" charset="-78"/>
              </a:rPr>
              <a:t>نتیجه: جستجوی </a:t>
            </a:r>
            <a:r>
              <a:rPr lang="fa-IR" sz="2400" dirty="0" smtClean="0">
                <a:latin typeface="Calibri"/>
                <a:cs typeface="B Nazanin" pitchFamily="2" charset="-78"/>
              </a:rPr>
              <a:t>گرافی</a:t>
            </a:r>
            <a:r>
              <a:rPr lang="en-US" sz="2400" dirty="0" smtClean="0">
                <a:latin typeface="Calibri"/>
                <a:cs typeface="B Nazanin" pitchFamily="2" charset="-78"/>
              </a:rPr>
              <a:t>A*</a:t>
            </a:r>
            <a:r>
              <a:rPr lang="fa-IR" sz="2400" dirty="0" smtClean="0">
                <a:latin typeface="Calibri"/>
                <a:cs typeface="B Nazanin" pitchFamily="2" charset="-78"/>
              </a:rPr>
              <a:t> بهینه است. </a:t>
            </a:r>
            <a:endParaRPr lang="en-US" sz="2400" dirty="0" smtClean="0">
              <a:latin typeface="Calibri"/>
              <a:cs typeface="B Nazanin" pitchFamily="2" charset="-78"/>
            </a:endParaRP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6858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18081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22844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19383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25320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20526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20066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24241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20399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14684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17240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29622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28352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26352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بهینگی</a:t>
            </a:r>
            <a:endParaRPr lang="en-US" dirty="0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334000" y="1316629"/>
            <a:ext cx="6375400" cy="4729164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جستجوی درختی:</a:t>
            </a:r>
            <a:endParaRPr lang="en-US" sz="2400" dirty="0" smtClean="0"/>
          </a:p>
          <a:p>
            <a:pPr lvl="1" algn="r" rtl="1" eaLnBrk="1" hangingPunct="1">
              <a:lnSpc>
                <a:spcPct val="80000"/>
              </a:lnSpc>
            </a:pPr>
            <a:r>
              <a:rPr lang="en-US" sz="2000" dirty="0" smtClean="0"/>
              <a:t>A* </a:t>
            </a:r>
            <a:r>
              <a:rPr lang="fa-IR" sz="2000" dirty="0" smtClean="0"/>
              <a:t> بهینه است اگر ابتکار قابل قبول باشد. 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en-US" sz="2000" dirty="0" smtClean="0"/>
              <a:t>UCS</a:t>
            </a:r>
            <a:r>
              <a:rPr lang="fa-IR" sz="2000" dirty="0" smtClean="0"/>
              <a:t> یک حالت خاص از جستجوی درختی است. </a:t>
            </a:r>
            <a:r>
              <a:rPr lang="en-US" sz="2000" dirty="0" smtClean="0"/>
              <a:t> (h = 0)</a:t>
            </a:r>
          </a:p>
          <a:p>
            <a:pPr algn="r" rtl="1" eaLnBrk="1" hangingPunct="1">
              <a:lnSpc>
                <a:spcPct val="80000"/>
              </a:lnSpc>
            </a:pPr>
            <a:endParaRPr lang="en-US" sz="2400" dirty="0" smtClean="0"/>
          </a:p>
          <a:p>
            <a:pPr algn="r" rtl="1">
              <a:lnSpc>
                <a:spcPct val="80000"/>
              </a:lnSpc>
            </a:pPr>
            <a:r>
              <a:rPr lang="fa-IR" sz="2400" dirty="0"/>
              <a:t>جستجوی </a:t>
            </a:r>
            <a:r>
              <a:rPr lang="fa-IR" sz="2400" dirty="0" smtClean="0"/>
              <a:t>گرافی:</a:t>
            </a:r>
            <a:endParaRPr lang="en-US" sz="2400" dirty="0" smtClean="0"/>
          </a:p>
          <a:p>
            <a:pPr lvl="1" algn="r" rtl="1">
              <a:lnSpc>
                <a:spcPct val="80000"/>
              </a:lnSpc>
            </a:pPr>
            <a:r>
              <a:rPr lang="en-US" sz="2000" dirty="0"/>
              <a:t>A* </a:t>
            </a:r>
            <a:r>
              <a:rPr lang="fa-IR" sz="2000" dirty="0"/>
              <a:t> بهینه است اگر ابتکار </a:t>
            </a:r>
            <a:r>
              <a:rPr lang="fa-IR" sz="2000" dirty="0" smtClean="0"/>
              <a:t>سازگار باشد</a:t>
            </a:r>
            <a:r>
              <a:rPr lang="fa-IR" sz="2000" dirty="0"/>
              <a:t>. 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en-US" sz="2000" dirty="0" smtClean="0"/>
              <a:t>UCS </a:t>
            </a:r>
            <a:r>
              <a:rPr lang="fa-IR" sz="2000" dirty="0" smtClean="0"/>
              <a:t> بهینه است (چون </a:t>
            </a:r>
            <a:r>
              <a:rPr lang="en-US" sz="2000" dirty="0" smtClean="0"/>
              <a:t>h=0</a:t>
            </a:r>
            <a:r>
              <a:rPr lang="fa-IR" sz="2000" dirty="0" smtClean="0"/>
              <a:t> سازگار است)</a:t>
            </a:r>
          </a:p>
          <a:p>
            <a:pPr lvl="1" algn="r" rt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algn="r" rtl="1" eaLnBrk="1" hangingPunct="1">
              <a:lnSpc>
                <a:spcPct val="80000"/>
              </a:lnSpc>
            </a:pPr>
            <a:endParaRPr lang="en-US" sz="2000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سازگاری متضمن قابل قبول بودن است. </a:t>
            </a:r>
          </a:p>
          <a:p>
            <a:pPr algn="r" rtl="1" eaLnBrk="1" hangingPunct="1">
              <a:lnSpc>
                <a:spcPct val="80000"/>
              </a:lnSpc>
            </a:pPr>
            <a:endParaRPr lang="fa-IR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به طور کلی، اکثر </a:t>
            </a:r>
            <a:r>
              <a:rPr lang="fa-IR" sz="2400" dirty="0" smtClean="0"/>
              <a:t>ابتکارات </a:t>
            </a:r>
            <a:r>
              <a:rPr lang="fa-IR" sz="2400" dirty="0" smtClean="0"/>
              <a:t>قابل قبول سازگار نیز هستند. به خصوص، اگر از روی مساله ی ساده شده به دست امده باشند. </a:t>
            </a:r>
            <a:endParaRPr lang="en-US" sz="2400" dirty="0" smtClean="0"/>
          </a:p>
          <a:p>
            <a:pPr lvl="1" algn="r" rtl="1" eaLnBrk="1" hangingPunct="1">
              <a:lnSpc>
                <a:spcPct val="80000"/>
              </a:lnSpc>
            </a:pPr>
            <a:endParaRPr lang="en-US" sz="2000" dirty="0" smtClean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981200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خلاصه ی </a:t>
            </a:r>
            <a:r>
              <a:rPr lang="en-US" dirty="0" smtClean="0"/>
              <a:t>A*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خلاصه ی </a:t>
            </a:r>
            <a:r>
              <a:rPr lang="en-US" dirty="0"/>
              <a:t>A*</a:t>
            </a:r>
            <a:endParaRPr lang="en-US" dirty="0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 eaLnBrk="1" hangingPunct="1"/>
            <a:r>
              <a:rPr lang="en-US" dirty="0" smtClean="0"/>
              <a:t>A*</a:t>
            </a:r>
            <a:r>
              <a:rPr lang="fa-IR" dirty="0" smtClean="0"/>
              <a:t> </a:t>
            </a:r>
            <a:r>
              <a:rPr lang="en-US" dirty="0" smtClean="0"/>
              <a:t> </a:t>
            </a:r>
            <a:r>
              <a:rPr lang="fa-IR" dirty="0" smtClean="0"/>
              <a:t>از هزینه ی مسیر برگشت و تخمین هزینه مسیر مستقیم استفاده می کند. </a:t>
            </a:r>
          </a:p>
          <a:p>
            <a:pPr lvl="4" algn="r" rtl="1"/>
            <a:endParaRPr lang="en-US" sz="1600" dirty="0" smtClean="0"/>
          </a:p>
          <a:p>
            <a:pPr algn="r" rtl="1" eaLnBrk="1" hangingPunct="1"/>
            <a:r>
              <a:rPr lang="fa-IR" dirty="0" smtClean="0"/>
              <a:t>در صورت استفاده از ابتکارات قابل قبول/ سازگار </a:t>
            </a:r>
            <a:r>
              <a:rPr lang="en-US" dirty="0" smtClean="0"/>
              <a:t>A*</a:t>
            </a:r>
            <a:r>
              <a:rPr lang="fa-IR" dirty="0" smtClean="0"/>
              <a:t> بهینه است. </a:t>
            </a:r>
          </a:p>
          <a:p>
            <a:pPr lvl="4" algn="r" rtl="1"/>
            <a:endParaRPr lang="en-US" sz="1600" dirty="0" smtClean="0"/>
          </a:p>
          <a:p>
            <a:pPr algn="r" rtl="1" eaLnBrk="1" hangingPunct="1"/>
            <a:r>
              <a:rPr lang="fa-IR" dirty="0" smtClean="0"/>
              <a:t>کلید موفقیت طراحی ابتکار است: از مسائل ساده شده استفاده کنید.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>
                <a:latin typeface="Calibri"/>
              </a:rPr>
              <a:t>ادامه ی مثال</a:t>
            </a:r>
            <a:endParaRPr lang="en-US" dirty="0" smtClean="0">
              <a:latin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fa-IR" sz="2800" dirty="0" smtClean="0">
                <a:latin typeface="Calibri"/>
                <a:cs typeface="B Nazanin" pitchFamily="2" charset="-78"/>
              </a:rPr>
              <a:t>گراف فضای حالت و وزنها</a:t>
            </a:r>
            <a:endParaRPr lang="en-US" sz="2800" dirty="0">
              <a:latin typeface="Calibri"/>
              <a:cs typeface="B Nazanin" pitchFamily="2" charset="-78"/>
            </a:endParaRP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شبه کد جستجوی درختی</a:t>
            </a:r>
            <a:endParaRPr lang="en-US" dirty="0"/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شبه کد جستجوی </a:t>
            </a:r>
            <a:r>
              <a:rPr lang="fa-IR" dirty="0" smtClean="0"/>
              <a:t>گرافی</a:t>
            </a:r>
            <a:endParaRPr lang="en-US" dirty="0"/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 smtClean="0"/>
              <a:t>Proof:</a:t>
            </a:r>
          </a:p>
          <a:p>
            <a:pPr eaLnBrk="1" hangingPunct="1"/>
            <a:r>
              <a:rPr lang="en-US" sz="2000" dirty="0" smtClean="0"/>
              <a:t>New possible problem: some </a:t>
            </a:r>
            <a:r>
              <a:rPr lang="en-US" sz="2000" i="1" dirty="0" smtClean="0"/>
              <a:t>n</a:t>
            </a:r>
            <a:r>
              <a:rPr lang="en-US" sz="2000" dirty="0" smtClean="0"/>
              <a:t> on path to G* isn’t in queue when we need it, because some worse </a:t>
            </a:r>
            <a:r>
              <a:rPr lang="en-US" sz="2000" i="1" dirty="0" smtClean="0"/>
              <a:t>n’</a:t>
            </a:r>
            <a:r>
              <a:rPr lang="en-US" sz="2000" dirty="0" smtClean="0"/>
              <a:t> for the same state </a:t>
            </a:r>
            <a:r>
              <a:rPr lang="en-US" sz="2000" dirty="0" err="1" smtClean="0"/>
              <a:t>dequeued</a:t>
            </a:r>
            <a:r>
              <a:rPr lang="en-US" sz="2000" dirty="0" smtClean="0"/>
              <a:t> and expanded first (disaster!)</a:t>
            </a:r>
          </a:p>
          <a:p>
            <a:pPr eaLnBrk="1" hangingPunct="1"/>
            <a:r>
              <a:rPr lang="en-US" sz="2000" dirty="0" smtClean="0"/>
              <a:t>Take the highest such </a:t>
            </a:r>
            <a:r>
              <a:rPr lang="en-US" sz="2000" i="1" dirty="0" smtClean="0"/>
              <a:t>n </a:t>
            </a:r>
            <a:r>
              <a:rPr lang="en-US" sz="2000" dirty="0" smtClean="0"/>
              <a:t>in tree</a:t>
            </a:r>
          </a:p>
          <a:p>
            <a:pPr eaLnBrk="1" hangingPunct="1"/>
            <a:r>
              <a:rPr lang="en-US" sz="2000" dirty="0" smtClean="0"/>
              <a:t>Let </a:t>
            </a:r>
            <a:r>
              <a:rPr lang="en-US" sz="2000" i="1" dirty="0" smtClean="0"/>
              <a:t>p</a:t>
            </a:r>
            <a:r>
              <a:rPr lang="en-US" sz="2000" dirty="0" smtClean="0"/>
              <a:t> be the ancestor of </a:t>
            </a:r>
            <a:r>
              <a:rPr lang="en-US" sz="2000" i="1" dirty="0" smtClean="0"/>
              <a:t>n </a:t>
            </a:r>
            <a:r>
              <a:rPr lang="en-US" sz="2000" dirty="0" smtClean="0"/>
              <a:t>that was on the queue when </a:t>
            </a:r>
            <a:r>
              <a:rPr lang="en-US" sz="2000" i="1" dirty="0" smtClean="0"/>
              <a:t>n</a:t>
            </a:r>
            <a:r>
              <a:rPr lang="en-US" sz="2000" dirty="0" smtClean="0"/>
              <a:t>’ was popped</a:t>
            </a:r>
          </a:p>
          <a:p>
            <a:pPr eaLnBrk="1" hangingPunct="1"/>
            <a:r>
              <a:rPr lang="en-US" sz="2000" i="1" dirty="0" smtClean="0"/>
              <a:t>f(p) &lt; f(n)</a:t>
            </a:r>
            <a:r>
              <a:rPr lang="en-US" sz="2000" dirty="0" smtClean="0"/>
              <a:t> because of </a:t>
            </a:r>
            <a:r>
              <a:rPr lang="en-US" sz="2000" dirty="0" smtClean="0">
                <a:solidFill>
                  <a:srgbClr val="008000"/>
                </a:solidFill>
              </a:rPr>
              <a:t>consistency</a:t>
            </a:r>
            <a:endParaRPr lang="en-US" sz="2000" i="1" dirty="0" smtClean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 smtClean="0"/>
              <a:t>f(n) &lt; f(n’) </a:t>
            </a:r>
            <a:r>
              <a:rPr lang="en-US" sz="2000" dirty="0" smtClean="0"/>
              <a:t>because </a:t>
            </a:r>
            <a:r>
              <a:rPr lang="en-US" sz="2000" i="1" dirty="0" smtClean="0"/>
              <a:t>n’</a:t>
            </a:r>
            <a:r>
              <a:rPr lang="en-US" sz="2000" dirty="0" smtClean="0"/>
              <a:t> is suboptimal</a:t>
            </a:r>
            <a:endParaRPr lang="en-US" sz="2000" i="1" dirty="0" smtClean="0"/>
          </a:p>
          <a:p>
            <a:pPr eaLnBrk="1" hangingPunct="1"/>
            <a:r>
              <a:rPr lang="en-US" sz="2000" i="1" dirty="0" smtClean="0"/>
              <a:t>p</a:t>
            </a:r>
            <a:r>
              <a:rPr lang="en-US" sz="2000" dirty="0" smtClean="0"/>
              <a:t> would have been expanded before </a:t>
            </a:r>
            <a:r>
              <a:rPr lang="en-US" sz="2000" i="1" dirty="0" smtClean="0"/>
              <a:t>n</a:t>
            </a:r>
            <a:r>
              <a:rPr lang="en-US" sz="2000" dirty="0" smtClean="0"/>
              <a:t>’</a:t>
            </a:r>
          </a:p>
          <a:p>
            <a:pPr eaLnBrk="1" hangingPunct="1"/>
            <a:r>
              <a:rPr lang="en-US" sz="2000" dirty="0" smtClean="0"/>
              <a:t>Contradiction!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>
                <a:latin typeface="Calibri"/>
              </a:rPr>
              <a:t>جستجوی درختی</a:t>
            </a:r>
            <a:endParaRPr lang="en-US" dirty="0" smtClean="0">
              <a:latin typeface="Calibri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1752600" y="3733800"/>
            <a:ext cx="77724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528047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rtl="1">
                <a:defRPr/>
              </a:pPr>
              <a:r>
                <a:rPr lang="fa-IR" dirty="0" smtClean="0">
                  <a:latin typeface="Calibri"/>
                  <a:cs typeface="B Nazanin" pitchFamily="2" charset="-78"/>
                </a:rPr>
                <a:t>عمل: جابجایی دو تای بالاا</a:t>
              </a:r>
            </a:p>
            <a:p>
              <a:pPr algn="ctr" rtl="1">
                <a:defRPr/>
              </a:pPr>
              <a:r>
                <a:rPr lang="fa-IR" dirty="0" smtClean="0">
                  <a:latin typeface="Calibri"/>
                  <a:cs typeface="B Nazanin" pitchFamily="2" charset="-78"/>
                </a:rPr>
                <a:t>هزینه: 2</a:t>
              </a:r>
              <a:endParaRPr lang="en-US" dirty="0">
                <a:latin typeface="Calibri"/>
                <a:cs typeface="B Nazanin" pitchFamily="2" charset="-78"/>
              </a:endParaRP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rtl="1">
                <a:defRPr/>
              </a:pPr>
              <a:r>
                <a:rPr lang="fa-IR" dirty="0" smtClean="0">
                  <a:latin typeface="Calibri"/>
                  <a:cs typeface="B Nazanin" pitchFamily="2" charset="-78"/>
                </a:rPr>
                <a:t>عمل: جابجایی 4 کیک</a:t>
              </a:r>
              <a:r>
                <a:rPr lang="en-US" dirty="0">
                  <a:latin typeface="Calibri"/>
                  <a:cs typeface="B Nazanin" pitchFamily="2" charset="-78"/>
                </a:rPr>
                <a:t/>
              </a:r>
              <a:br>
                <a:rPr lang="en-US" dirty="0">
                  <a:latin typeface="Calibri"/>
                  <a:cs typeface="B Nazanin" pitchFamily="2" charset="-78"/>
                </a:rPr>
              </a:br>
              <a:r>
                <a:rPr lang="fa-IR" dirty="0" smtClean="0">
                  <a:latin typeface="Calibri"/>
                  <a:cs typeface="B Nazanin" pitchFamily="2" charset="-78"/>
                </a:rPr>
                <a:t>هزینه: 4</a:t>
              </a:r>
              <a:endParaRPr lang="en-US" dirty="0">
                <a:latin typeface="Calibri"/>
                <a:cs typeface="B Nazanin" pitchFamily="2" charset="-78"/>
              </a:endParaRP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88276" y="390987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 rtl="1">
              <a:defRPr/>
            </a:pPr>
            <a:r>
              <a:rPr lang="fa-IR" dirty="0" smtClean="0">
                <a:latin typeface="Calibri"/>
                <a:cs typeface="B Nazanin" pitchFamily="2" charset="-78"/>
              </a:rPr>
              <a:t>راه حل: جابجایی 4 کیک، جابجایی 3 کیک</a:t>
            </a:r>
            <a:endParaRPr lang="en-US" dirty="0">
              <a:latin typeface="Calibri"/>
              <a:cs typeface="B Nazanin" pitchFamily="2" charset="-78"/>
            </a:endParaRPr>
          </a:p>
          <a:p>
            <a:pPr algn="ctr" rtl="1">
              <a:defRPr/>
            </a:pPr>
            <a:r>
              <a:rPr lang="fa-IR" dirty="0" smtClean="0">
                <a:latin typeface="Calibri"/>
                <a:cs typeface="B Nazanin" pitchFamily="2" charset="-78"/>
              </a:rPr>
              <a:t>هزینه: 7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صف</a:t>
            </a:r>
            <a:endParaRPr lang="en-US" dirty="0" smtClean="0"/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6019800" y="1371600"/>
            <a:ext cx="5842000" cy="4729164"/>
          </a:xfrm>
        </p:spPr>
        <p:txBody>
          <a:bodyPr/>
          <a:lstStyle/>
          <a:p>
            <a:pPr algn="r" rtl="1" eaLnBrk="1" hangingPunct="1"/>
            <a:r>
              <a:rPr lang="fa-IR" sz="2800" dirty="0" smtClean="0"/>
              <a:t>الگوریتمهای جستجو فقط در نحوه ی استفاده از چرکنویس فرق دارند. </a:t>
            </a:r>
            <a:endParaRPr lang="en-US" sz="2800" dirty="0" smtClean="0"/>
          </a:p>
          <a:p>
            <a:pPr lvl="1" algn="r" rtl="1"/>
            <a:r>
              <a:rPr lang="fa-IR" sz="2400" dirty="0" smtClean="0"/>
              <a:t>از لحاظ مفهومی همه از صف اولویت دار استفاده می کنند.</a:t>
            </a:r>
          </a:p>
          <a:p>
            <a:pPr lvl="1" algn="r" rtl="1"/>
            <a:r>
              <a:rPr lang="fa-IR" sz="2400" dirty="0" smtClean="0"/>
              <a:t>از لحاظ عملی، در </a:t>
            </a:r>
            <a:r>
              <a:rPr lang="en-US" sz="2400" dirty="0" smtClean="0"/>
              <a:t>DFS</a:t>
            </a:r>
            <a:r>
              <a:rPr lang="fa-IR" sz="2400" dirty="0" smtClean="0"/>
              <a:t> و </a:t>
            </a:r>
            <a:r>
              <a:rPr lang="en-US" sz="2400" dirty="0" smtClean="0"/>
              <a:t>BFS</a:t>
            </a:r>
            <a:r>
              <a:rPr lang="fa-IR" sz="2400" dirty="0" smtClean="0"/>
              <a:t> می توان با استفاده از پشته و صف معمولی از هزینه </a:t>
            </a:r>
            <a:r>
              <a:rPr lang="en-US" sz="2400" dirty="0" smtClean="0"/>
              <a:t>log(n)</a:t>
            </a:r>
            <a:r>
              <a:rPr lang="fa-IR" sz="2400" dirty="0" smtClean="0"/>
              <a:t> جلوگیری کرد.</a:t>
            </a:r>
            <a:endParaRPr lang="en-US" sz="24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1" y="990600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جستجوی ناآگاهانه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228600"/>
            <a:ext cx="9753599" cy="70865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Lecture2</Template>
  <TotalTime>39423</TotalTime>
  <Words>2512</Words>
  <Application>Microsoft Office PowerPoint</Application>
  <PresentationFormat>Custom</PresentationFormat>
  <Paragraphs>586</Paragraphs>
  <Slides>62</Slides>
  <Notes>13</Notes>
  <HiddenSlides>1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dan-berkeley-nlp-v1</vt:lpstr>
      <vt:lpstr>هوش مصنوعی</vt:lpstr>
      <vt:lpstr>عناوین</vt:lpstr>
      <vt:lpstr>یادآوری</vt:lpstr>
      <vt:lpstr>یک مثال دیگر</vt:lpstr>
      <vt:lpstr>مقاله ی مرتبط</vt:lpstr>
      <vt:lpstr>ادامه ی مثال</vt:lpstr>
      <vt:lpstr>جستجوی درختی</vt:lpstr>
      <vt:lpstr>صف</vt:lpstr>
      <vt:lpstr>جستجوی ناآگاهانه</vt:lpstr>
      <vt:lpstr>جستجوی با هزینه ی یکنواخت</vt:lpstr>
      <vt:lpstr>دموی UCS</vt:lpstr>
      <vt:lpstr>دموی UCS: Pacman</vt:lpstr>
      <vt:lpstr>جستجوی آگاهانه</vt:lpstr>
      <vt:lpstr>ابتکار</vt:lpstr>
      <vt:lpstr>تابع ابتکار برای نقشه ی رومانی </vt:lpstr>
      <vt:lpstr>مثال دیگر</vt:lpstr>
      <vt:lpstr>جستجوی حریصانه</vt:lpstr>
      <vt:lpstr>جستجوی حریصانه</vt:lpstr>
      <vt:lpstr>جستجوی حریصانه</vt:lpstr>
      <vt:lpstr>دموی جستجوی حریصانه</vt:lpstr>
      <vt:lpstr>دموی جستجوی حریصانه در pacman</vt:lpstr>
      <vt:lpstr>جستجوی A*</vt:lpstr>
      <vt:lpstr>جستجوی A*</vt:lpstr>
      <vt:lpstr>ترکیب UCS و حریصانه</vt:lpstr>
      <vt:lpstr>کی A* به جواب می رسد؟</vt:lpstr>
      <vt:lpstr>آیا A* بهینه است؟</vt:lpstr>
      <vt:lpstr>ابتکارات قابل پذیرش</vt:lpstr>
      <vt:lpstr>ایده: قابل قبول بودن</vt:lpstr>
      <vt:lpstr>ابتکار قابل قبول</vt:lpstr>
      <vt:lpstr>بهینگی جستجوی درختی A*</vt:lpstr>
      <vt:lpstr>بهینگی جستجوی درختی A*</vt:lpstr>
      <vt:lpstr>بهینگی جستجوی درختی A*</vt:lpstr>
      <vt:lpstr>بهینگی جستجوی درختی A*</vt:lpstr>
      <vt:lpstr>بهینگی جستجوی درختی A*</vt:lpstr>
      <vt:lpstr>خواص  A*</vt:lpstr>
      <vt:lpstr>UCS  در مقابل A*</vt:lpstr>
      <vt:lpstr>دموی UCS</vt:lpstr>
      <vt:lpstr>دموی حریصانه</vt:lpstr>
      <vt:lpstr>دموی A*</vt:lpstr>
      <vt:lpstr>دموی A* -- Pacman</vt:lpstr>
      <vt:lpstr>مقایسه</vt:lpstr>
      <vt:lpstr>کاربردهایA*</vt:lpstr>
      <vt:lpstr>ایجاد ابتکارات قابل قبول</vt:lpstr>
      <vt:lpstr>مثال</vt:lpstr>
      <vt:lpstr>ادامه ی مثال</vt:lpstr>
      <vt:lpstr>ادامه ی مثال</vt:lpstr>
      <vt:lpstr>هزینه ی واقعی</vt:lpstr>
      <vt:lpstr>Trivial Heuristics, Dominance</vt:lpstr>
      <vt:lpstr>جستجوی گرافی</vt:lpstr>
      <vt:lpstr>جستجوی درختی: کار اضافی</vt:lpstr>
      <vt:lpstr>جستجوی گرافی</vt:lpstr>
      <vt:lpstr>جستجوی گرافی</vt:lpstr>
      <vt:lpstr>مشکل جستجوی گرافی A*</vt:lpstr>
      <vt:lpstr>سازگاری ابتکارات </vt:lpstr>
      <vt:lpstr>بهینگی جستجوی گرافی A* </vt:lpstr>
      <vt:lpstr>بهینگی جستجوی گرافی A* </vt:lpstr>
      <vt:lpstr>بهینگی</vt:lpstr>
      <vt:lpstr>خلاصه ی A*</vt:lpstr>
      <vt:lpstr>خلاصه ی A*</vt:lpstr>
      <vt:lpstr>شبه کد جستجوی درختی</vt:lpstr>
      <vt:lpstr>شبه کد جستجوی گرافی</vt:lpstr>
      <vt:lpstr>Optimality of A* Graph 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Mozafar Bag-Mohammadi</cp:lastModifiedBy>
  <cp:revision>2298</cp:revision>
  <cp:lastPrinted>2014-01-28T19:38:34Z</cp:lastPrinted>
  <dcterms:created xsi:type="dcterms:W3CDTF">2004-08-27T04:16:05Z</dcterms:created>
  <dcterms:modified xsi:type="dcterms:W3CDTF">2023-10-29T06:06:10Z</dcterms:modified>
</cp:coreProperties>
</file>